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F0C4-B5AF-4372-AD46-8E0919F978C2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7F0-DA55-4CC5-AC7F-A2AF25CAC9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90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F0C4-B5AF-4372-AD46-8E0919F978C2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7F0-DA55-4CC5-AC7F-A2AF25CAC9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90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F0C4-B5AF-4372-AD46-8E0919F978C2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7F0-DA55-4CC5-AC7F-A2AF25CAC9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325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F0C4-B5AF-4372-AD46-8E0919F978C2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7F0-DA55-4CC5-AC7F-A2AF25CAC9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750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F0C4-B5AF-4372-AD46-8E0919F978C2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7F0-DA55-4CC5-AC7F-A2AF25CAC9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314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F0C4-B5AF-4372-AD46-8E0919F978C2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7F0-DA55-4CC5-AC7F-A2AF25CAC9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429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F0C4-B5AF-4372-AD46-8E0919F978C2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7F0-DA55-4CC5-AC7F-A2AF25CAC9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573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F0C4-B5AF-4372-AD46-8E0919F978C2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7F0-DA55-4CC5-AC7F-A2AF25CAC9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32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F0C4-B5AF-4372-AD46-8E0919F978C2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7F0-DA55-4CC5-AC7F-A2AF25CAC9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16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F0C4-B5AF-4372-AD46-8E0919F978C2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7F0-DA55-4CC5-AC7F-A2AF25CAC9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430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F0C4-B5AF-4372-AD46-8E0919F978C2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A07F0-DA55-4CC5-AC7F-A2AF25CAC9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5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3F0C4-B5AF-4372-AD46-8E0919F978C2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A07F0-DA55-4CC5-AC7F-A2AF25CAC9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536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7" Type="http://schemas.openxmlformats.org/officeDocument/2006/relationships/image" Target="../media/image16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jp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669"/>
          <p:cNvGrpSpPr/>
          <p:nvPr/>
        </p:nvGrpSpPr>
        <p:grpSpPr>
          <a:xfrm>
            <a:off x="4944683" y="894867"/>
            <a:ext cx="7075868" cy="5802312"/>
            <a:chOff x="0" y="0"/>
            <a:chExt cx="9285731" cy="7680922"/>
          </a:xfrm>
        </p:grpSpPr>
        <p:pic>
          <p:nvPicPr>
            <p:cNvPr id="9" name="Picture 37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4216870"/>
              <a:ext cx="9285731" cy="3464052"/>
            </a:xfrm>
            <a:prstGeom prst="rect">
              <a:avLst/>
            </a:prstGeom>
          </p:spPr>
        </p:pic>
        <p:pic>
          <p:nvPicPr>
            <p:cNvPr id="10" name="Picture 39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95072" y="4411980"/>
              <a:ext cx="8607552" cy="2894076"/>
            </a:xfrm>
            <a:prstGeom prst="rect">
              <a:avLst/>
            </a:prstGeom>
          </p:spPr>
        </p:pic>
        <p:pic>
          <p:nvPicPr>
            <p:cNvPr id="11" name="Picture 67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126992" y="0"/>
              <a:ext cx="5050535" cy="3092196"/>
            </a:xfrm>
            <a:prstGeom prst="rect">
              <a:avLst/>
            </a:prstGeom>
          </p:spPr>
        </p:pic>
        <p:pic>
          <p:nvPicPr>
            <p:cNvPr id="12" name="Picture 69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4160521" y="195072"/>
              <a:ext cx="4642104" cy="2522220"/>
            </a:xfrm>
            <a:prstGeom prst="rect">
              <a:avLst/>
            </a:prstGeom>
          </p:spPr>
        </p:pic>
        <p:pic>
          <p:nvPicPr>
            <p:cNvPr id="13" name="Picture 71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179832" y="1880616"/>
              <a:ext cx="4008882" cy="1724406"/>
            </a:xfrm>
            <a:prstGeom prst="rect">
              <a:avLst/>
            </a:prstGeom>
          </p:spPr>
        </p:pic>
        <p:sp>
          <p:nvSpPr>
            <p:cNvPr id="14" name="Shape 72"/>
            <p:cNvSpPr/>
            <p:nvPr/>
          </p:nvSpPr>
          <p:spPr>
            <a:xfrm>
              <a:off x="195072" y="195072"/>
              <a:ext cx="3980688" cy="1696212"/>
            </a:xfrm>
            <a:custGeom>
              <a:avLst/>
              <a:gdLst/>
              <a:ahLst/>
              <a:cxnLst/>
              <a:rect l="0" t="0" r="0" b="0"/>
              <a:pathLst>
                <a:path w="3980688" h="1696212">
                  <a:moveTo>
                    <a:pt x="145796" y="0"/>
                  </a:moveTo>
                  <a:lnTo>
                    <a:pt x="3834892" y="0"/>
                  </a:lnTo>
                  <a:cubicBezTo>
                    <a:pt x="3915410" y="0"/>
                    <a:pt x="3980688" y="65277"/>
                    <a:pt x="3980688" y="145796"/>
                  </a:cubicBezTo>
                  <a:lnTo>
                    <a:pt x="3980688" y="1550416"/>
                  </a:lnTo>
                  <a:cubicBezTo>
                    <a:pt x="3980688" y="1630934"/>
                    <a:pt x="3915410" y="1696212"/>
                    <a:pt x="3834892" y="1696212"/>
                  </a:cubicBezTo>
                  <a:lnTo>
                    <a:pt x="145796" y="1696212"/>
                  </a:lnTo>
                  <a:cubicBezTo>
                    <a:pt x="65278" y="1696212"/>
                    <a:pt x="0" y="1630934"/>
                    <a:pt x="0" y="1550416"/>
                  </a:cubicBezTo>
                  <a:lnTo>
                    <a:pt x="0" y="145796"/>
                  </a:lnTo>
                  <a:cubicBezTo>
                    <a:pt x="0" y="65277"/>
                    <a:pt x="65278" y="0"/>
                    <a:pt x="145796" y="0"/>
                  </a:cubicBezTo>
                  <a:close/>
                </a:path>
              </a:pathLst>
            </a:custGeom>
            <a:ln w="0" cap="sq">
              <a:bevel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DEDE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tr-TR"/>
            </a:p>
          </p:txBody>
        </p:sp>
        <p:pic>
          <p:nvPicPr>
            <p:cNvPr id="15" name="Picture 74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195072" y="195072"/>
              <a:ext cx="3980688" cy="1696212"/>
            </a:xfrm>
            <a:prstGeom prst="rect">
              <a:avLst/>
            </a:prstGeom>
          </p:spPr>
        </p:pic>
        <p:pic>
          <p:nvPicPr>
            <p:cNvPr id="16" name="Picture 76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303276" y="1696211"/>
              <a:ext cx="3857244" cy="2869692"/>
            </a:xfrm>
            <a:prstGeom prst="rect">
              <a:avLst/>
            </a:prstGeom>
          </p:spPr>
        </p:pic>
        <p:pic>
          <p:nvPicPr>
            <p:cNvPr id="17" name="Picture 78"/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179831" y="1891282"/>
              <a:ext cx="3980688" cy="2520696"/>
            </a:xfrm>
            <a:prstGeom prst="rect">
              <a:avLst/>
            </a:prstGeom>
          </p:spPr>
        </p:pic>
        <p:pic>
          <p:nvPicPr>
            <p:cNvPr id="18" name="Picture 80"/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4248912" y="2395728"/>
              <a:ext cx="3857245" cy="2871216"/>
            </a:xfrm>
            <a:prstGeom prst="rect">
              <a:avLst/>
            </a:prstGeom>
          </p:spPr>
        </p:pic>
        <p:pic>
          <p:nvPicPr>
            <p:cNvPr id="19" name="Picture 82"/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4160521" y="2616708"/>
              <a:ext cx="4642104" cy="1795271"/>
            </a:xfrm>
            <a:prstGeom prst="rect">
              <a:avLst/>
            </a:prstGeom>
          </p:spPr>
        </p:pic>
      </p:grpSp>
      <p:sp>
        <p:nvSpPr>
          <p:cNvPr id="20" name="Metin kutusu 19"/>
          <p:cNvSpPr txBox="1"/>
          <p:nvPr/>
        </p:nvSpPr>
        <p:spPr>
          <a:xfrm>
            <a:off x="336927" y="256861"/>
            <a:ext cx="102810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/>
              <a:t>Raylı sistem </a:t>
            </a:r>
            <a:r>
              <a:rPr lang="tr-TR" sz="4000" b="1" dirty="0" smtClean="0"/>
              <a:t>Projesi: Riyad Suudi Arabistan</a:t>
            </a:r>
            <a:endParaRPr lang="tr-TR" sz="4000" b="1" dirty="0"/>
          </a:p>
          <a:p>
            <a:endParaRPr lang="tr-TR" dirty="0"/>
          </a:p>
        </p:txBody>
      </p:sp>
      <p:graphicFrame>
        <p:nvGraphicFramePr>
          <p:cNvPr id="21" name="Tablo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050600"/>
              </p:ext>
            </p:extLst>
          </p:nvPr>
        </p:nvGraphicFramePr>
        <p:xfrm>
          <a:off x="336928" y="1098565"/>
          <a:ext cx="4169663" cy="53154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69663"/>
              </a:tblGrid>
              <a:tr h="53154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210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 4,5,6, tamamında</a:t>
                      </a:r>
                      <a:endParaRPr lang="tr-TR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665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Metro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İstasyonu, dahil</a:t>
                      </a:r>
                      <a:endParaRPr lang="tr-TR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670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Yüzeyde ve Tüplerde</a:t>
                      </a:r>
                      <a:endParaRPr lang="tr-TR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670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İstasyonlarda ve Depolarda</a:t>
                      </a:r>
                      <a:endParaRPr lang="tr-TR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680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Yolcu toplanma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alanlarında</a:t>
                      </a:r>
                      <a:endParaRPr lang="tr-TR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700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Alışveriş ve Kafelerde</a:t>
                      </a:r>
                      <a:endParaRPr lang="tr-TR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5695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Ofislerde</a:t>
                      </a:r>
                      <a:endParaRPr lang="tr-TR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215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İç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mekân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Hava Kalite Yükseltimi</a:t>
                      </a:r>
                      <a:endParaRPr lang="tr-TR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665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Bakteri </a:t>
                      </a: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Virüs </a:t>
                      </a: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Küf</a:t>
                      </a:r>
                      <a:endParaRPr lang="tr-TR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695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Partikül madde/ Duman</a:t>
                      </a:r>
                      <a:endParaRPr lang="tr-TR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Kirlilik</a:t>
                      </a:r>
                    </a:p>
                  </a:txBody>
                  <a:tcPr marL="360937" marR="46222" marT="127011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46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669"/>
          <p:cNvGrpSpPr/>
          <p:nvPr/>
        </p:nvGrpSpPr>
        <p:grpSpPr>
          <a:xfrm>
            <a:off x="4944683" y="894867"/>
            <a:ext cx="7075868" cy="5802312"/>
            <a:chOff x="0" y="0"/>
            <a:chExt cx="9285731" cy="7680922"/>
          </a:xfrm>
        </p:grpSpPr>
        <p:pic>
          <p:nvPicPr>
            <p:cNvPr id="9" name="Picture 37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4216870"/>
              <a:ext cx="9285731" cy="3464052"/>
            </a:xfrm>
            <a:prstGeom prst="rect">
              <a:avLst/>
            </a:prstGeom>
          </p:spPr>
        </p:pic>
        <p:pic>
          <p:nvPicPr>
            <p:cNvPr id="10" name="Picture 39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95072" y="4411980"/>
              <a:ext cx="8607552" cy="2894076"/>
            </a:xfrm>
            <a:prstGeom prst="rect">
              <a:avLst/>
            </a:prstGeom>
          </p:spPr>
        </p:pic>
        <p:pic>
          <p:nvPicPr>
            <p:cNvPr id="11" name="Picture 67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126992" y="0"/>
              <a:ext cx="5050535" cy="3092196"/>
            </a:xfrm>
            <a:prstGeom prst="rect">
              <a:avLst/>
            </a:prstGeom>
          </p:spPr>
        </p:pic>
        <p:pic>
          <p:nvPicPr>
            <p:cNvPr id="12" name="Picture 69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4160521" y="195072"/>
              <a:ext cx="4642104" cy="2522220"/>
            </a:xfrm>
            <a:prstGeom prst="rect">
              <a:avLst/>
            </a:prstGeom>
          </p:spPr>
        </p:pic>
        <p:pic>
          <p:nvPicPr>
            <p:cNvPr id="13" name="Picture 71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179832" y="1880616"/>
              <a:ext cx="4008882" cy="1724406"/>
            </a:xfrm>
            <a:prstGeom prst="rect">
              <a:avLst/>
            </a:prstGeom>
          </p:spPr>
        </p:pic>
        <p:sp>
          <p:nvSpPr>
            <p:cNvPr id="14" name="Shape 72"/>
            <p:cNvSpPr/>
            <p:nvPr/>
          </p:nvSpPr>
          <p:spPr>
            <a:xfrm>
              <a:off x="195072" y="195072"/>
              <a:ext cx="3980688" cy="1696212"/>
            </a:xfrm>
            <a:custGeom>
              <a:avLst/>
              <a:gdLst/>
              <a:ahLst/>
              <a:cxnLst/>
              <a:rect l="0" t="0" r="0" b="0"/>
              <a:pathLst>
                <a:path w="3980688" h="1696212">
                  <a:moveTo>
                    <a:pt x="145796" y="0"/>
                  </a:moveTo>
                  <a:lnTo>
                    <a:pt x="3834892" y="0"/>
                  </a:lnTo>
                  <a:cubicBezTo>
                    <a:pt x="3915410" y="0"/>
                    <a:pt x="3980688" y="65277"/>
                    <a:pt x="3980688" y="145796"/>
                  </a:cubicBezTo>
                  <a:lnTo>
                    <a:pt x="3980688" y="1550416"/>
                  </a:lnTo>
                  <a:cubicBezTo>
                    <a:pt x="3980688" y="1630934"/>
                    <a:pt x="3915410" y="1696212"/>
                    <a:pt x="3834892" y="1696212"/>
                  </a:cubicBezTo>
                  <a:lnTo>
                    <a:pt x="145796" y="1696212"/>
                  </a:lnTo>
                  <a:cubicBezTo>
                    <a:pt x="65278" y="1696212"/>
                    <a:pt x="0" y="1630934"/>
                    <a:pt x="0" y="1550416"/>
                  </a:cubicBezTo>
                  <a:lnTo>
                    <a:pt x="0" y="145796"/>
                  </a:lnTo>
                  <a:cubicBezTo>
                    <a:pt x="0" y="65277"/>
                    <a:pt x="65278" y="0"/>
                    <a:pt x="145796" y="0"/>
                  </a:cubicBezTo>
                  <a:close/>
                </a:path>
              </a:pathLst>
            </a:custGeom>
            <a:ln w="0" cap="sq">
              <a:bevel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DEDE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tr-TR"/>
            </a:p>
          </p:txBody>
        </p:sp>
        <p:pic>
          <p:nvPicPr>
            <p:cNvPr id="15" name="Picture 74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195072" y="195072"/>
              <a:ext cx="3980688" cy="1696212"/>
            </a:xfrm>
            <a:prstGeom prst="rect">
              <a:avLst/>
            </a:prstGeom>
          </p:spPr>
        </p:pic>
        <p:pic>
          <p:nvPicPr>
            <p:cNvPr id="16" name="Picture 76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303276" y="1696211"/>
              <a:ext cx="3857244" cy="2869692"/>
            </a:xfrm>
            <a:prstGeom prst="rect">
              <a:avLst/>
            </a:prstGeom>
          </p:spPr>
        </p:pic>
        <p:pic>
          <p:nvPicPr>
            <p:cNvPr id="17" name="Picture 78"/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179831" y="1891282"/>
              <a:ext cx="3980688" cy="2520696"/>
            </a:xfrm>
            <a:prstGeom prst="rect">
              <a:avLst/>
            </a:prstGeom>
          </p:spPr>
        </p:pic>
        <p:pic>
          <p:nvPicPr>
            <p:cNvPr id="18" name="Picture 80"/>
            <p:cNvPicPr/>
            <p:nvPr/>
          </p:nvPicPr>
          <p:blipFill>
            <a:blip r:embed="rId10"/>
            <a:stretch>
              <a:fillRect/>
            </a:stretch>
          </p:blipFill>
          <p:spPr>
            <a:xfrm>
              <a:off x="4248912" y="2395728"/>
              <a:ext cx="3857245" cy="2871216"/>
            </a:xfrm>
            <a:prstGeom prst="rect">
              <a:avLst/>
            </a:prstGeom>
          </p:spPr>
        </p:pic>
        <p:pic>
          <p:nvPicPr>
            <p:cNvPr id="19" name="Picture 82"/>
            <p:cNvPicPr/>
            <p:nvPr/>
          </p:nvPicPr>
          <p:blipFill>
            <a:blip r:embed="rId11"/>
            <a:stretch>
              <a:fillRect/>
            </a:stretch>
          </p:blipFill>
          <p:spPr>
            <a:xfrm>
              <a:off x="4160521" y="2616708"/>
              <a:ext cx="4642104" cy="1795271"/>
            </a:xfrm>
            <a:prstGeom prst="rect">
              <a:avLst/>
            </a:prstGeom>
          </p:spPr>
        </p:pic>
      </p:grpSp>
      <p:sp>
        <p:nvSpPr>
          <p:cNvPr id="20" name="Metin kutusu 19"/>
          <p:cNvSpPr txBox="1"/>
          <p:nvPr/>
        </p:nvSpPr>
        <p:spPr>
          <a:xfrm>
            <a:off x="336927" y="256861"/>
            <a:ext cx="102810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/>
              <a:t>Raylı sistem Projesi</a:t>
            </a:r>
            <a:r>
              <a:rPr lang="tr-TR" sz="4000" b="1" dirty="0" smtClean="0"/>
              <a:t>: Riyad Suudi Arabistan</a:t>
            </a:r>
            <a:endParaRPr lang="tr-TR" sz="4000" b="1" dirty="0"/>
          </a:p>
          <a:p>
            <a:endParaRPr lang="tr-TR" dirty="0"/>
          </a:p>
        </p:txBody>
      </p:sp>
      <p:graphicFrame>
        <p:nvGraphicFramePr>
          <p:cNvPr id="21" name="Tablo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756716"/>
              </p:ext>
            </p:extLst>
          </p:nvPr>
        </p:nvGraphicFramePr>
        <p:xfrm>
          <a:off x="336928" y="1098565"/>
          <a:ext cx="4169663" cy="5544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69663"/>
              </a:tblGrid>
              <a:tr h="53154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210"/>
                        </a:spcAft>
                      </a:pPr>
                      <a:r>
                        <a:rPr lang="tr-TR" sz="2000" dirty="0" smtClean="0">
                          <a:solidFill>
                            <a:srgbClr val="2E3942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Hat </a:t>
                      </a:r>
                      <a:r>
                        <a:rPr lang="tr-TR" sz="2000" dirty="0">
                          <a:solidFill>
                            <a:srgbClr val="2E3942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1,2 </a:t>
                      </a:r>
                      <a:r>
                        <a:rPr lang="tr-TR" sz="2000" dirty="0" smtClean="0">
                          <a:solidFill>
                            <a:srgbClr val="2E3942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tamamında</a:t>
                      </a:r>
                      <a:endParaRPr lang="tr-TR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665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u="none" strike="noStrike" dirty="0">
                          <a:solidFill>
                            <a:srgbClr val="2E394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37 Metro </a:t>
                      </a:r>
                      <a:r>
                        <a:rPr lang="tr-TR" sz="2000" u="none" strike="noStrike" dirty="0" smtClean="0">
                          <a:solidFill>
                            <a:srgbClr val="2E394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istasyonu kod A</a:t>
                      </a:r>
                      <a:endParaRPr lang="tr-TR" sz="20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670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Yüzeyde ve Tüplerde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670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İstasyonlarda ve Depolarda</a:t>
                      </a:r>
                    </a:p>
                    <a:p>
                      <a:pPr marL="342900" lvl="0" indent="-342900" algn="l" fontAlgn="base">
                        <a:lnSpc>
                          <a:spcPct val="150000"/>
                        </a:lnSpc>
                        <a:spcAft>
                          <a:spcPts val="680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Yolcu toplanma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alanlarında</a:t>
                      </a:r>
                      <a:endParaRPr lang="tr-TR" sz="20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fontAlgn="base">
                        <a:lnSpc>
                          <a:spcPct val="150000"/>
                        </a:lnSpc>
                        <a:spcAft>
                          <a:spcPts val="700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Alışveriş ve Kafelerde</a:t>
                      </a:r>
                    </a:p>
                    <a:p>
                      <a:pPr marL="342900" lvl="0" indent="-342900" algn="l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Ofislerde</a:t>
                      </a:r>
                    </a:p>
                    <a:p>
                      <a:pPr marL="0" lvl="0" indent="0" algn="l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None/>
                      </a:pPr>
                      <a:endParaRPr lang="tr-TR" sz="20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215"/>
                        </a:spcAft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İç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mekân </a:t>
                      </a: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Hava Kalite Yükseltimi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665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Bakteri / Virüs / Küf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695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Partikül madde/ Duman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Kirlilik</a:t>
                      </a:r>
                    </a:p>
                    <a:p>
                      <a:pPr marL="342900" lvl="0" indent="-342900" algn="l" fontAlgn="base">
                        <a:lnSpc>
                          <a:spcPct val="107000"/>
                        </a:lnSpc>
                        <a:spcAft>
                          <a:spcPts val="695"/>
                        </a:spcAft>
                        <a:buClr>
                          <a:srgbClr val="2E3942"/>
                        </a:buClr>
                        <a:buSzPts val="2800"/>
                        <a:buFont typeface="Arial" panose="020B0604020202020204" pitchFamily="34" charset="0"/>
                        <a:buChar char="•"/>
                      </a:pPr>
                      <a:r>
                        <a:rPr lang="tr-TR" sz="2000" u="none" strike="noStrike" dirty="0" smtClean="0">
                          <a:solidFill>
                            <a:srgbClr val="2E3942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TVOC</a:t>
                      </a:r>
                      <a:endParaRPr lang="tr-TR" sz="2000" u="none" strike="noStrike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88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6603" y="365125"/>
            <a:ext cx="11905397" cy="1325563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+mn-lt"/>
              </a:rPr>
              <a:t>Duman </a:t>
            </a:r>
            <a:r>
              <a:rPr lang="tr-TR" sz="4000" b="1" dirty="0" err="1" smtClean="0">
                <a:latin typeface="+mn-lt"/>
              </a:rPr>
              <a:t>Arındırım</a:t>
            </a:r>
            <a:r>
              <a:rPr lang="tr-TR" sz="4000" b="1" dirty="0" smtClean="0">
                <a:latin typeface="+mn-lt"/>
              </a:rPr>
              <a:t> Projesi</a:t>
            </a:r>
            <a:r>
              <a:rPr lang="tr-TR" sz="4000" b="1" dirty="0">
                <a:latin typeface="+mn-lt"/>
              </a:rPr>
              <a:t>: LAX </a:t>
            </a:r>
            <a:r>
              <a:rPr lang="tr-TR" sz="4000" b="1" dirty="0" smtClean="0">
                <a:latin typeface="+mn-lt"/>
              </a:rPr>
              <a:t>Uluslararası Havaalanı</a:t>
            </a:r>
            <a:endParaRPr lang="tr-TR" sz="40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4061346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b="1" dirty="0" err="1" smtClean="0"/>
              <a:t>Tom</a:t>
            </a:r>
            <a:r>
              <a:rPr lang="tr-TR" b="1" dirty="0" smtClean="0"/>
              <a:t> </a:t>
            </a:r>
            <a:r>
              <a:rPr lang="tr-TR" b="1" dirty="0" err="1" smtClean="0"/>
              <a:t>Bradley</a:t>
            </a:r>
            <a:r>
              <a:rPr lang="tr-TR" b="1" dirty="0" smtClean="0"/>
              <a:t> Terminali </a:t>
            </a:r>
          </a:p>
          <a:p>
            <a:pPr marL="0" indent="0">
              <a:buNone/>
            </a:pPr>
            <a:r>
              <a:rPr lang="tr-TR" b="1" dirty="0" smtClean="0"/>
              <a:t>• Yolcu Terminali </a:t>
            </a:r>
          </a:p>
          <a:p>
            <a:pPr marL="0" indent="0">
              <a:buNone/>
            </a:pPr>
            <a:r>
              <a:rPr lang="tr-TR" b="1" dirty="0" smtClean="0"/>
              <a:t>• Alışveriş alanları</a:t>
            </a:r>
          </a:p>
          <a:p>
            <a:pPr marL="0" indent="0">
              <a:buNone/>
            </a:pPr>
            <a:r>
              <a:rPr lang="tr-TR" b="1" dirty="0" smtClean="0"/>
              <a:t>• Yiyecek/İçecek alanları</a:t>
            </a:r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lnSpc>
                <a:spcPct val="150000"/>
              </a:lnSpc>
              <a:spcAft>
                <a:spcPts val="215"/>
              </a:spcAft>
              <a:buNone/>
            </a:pPr>
            <a:r>
              <a:rPr lang="tr-TR" b="1" dirty="0"/>
              <a:t>İç </a:t>
            </a:r>
            <a:r>
              <a:rPr lang="tr-TR" b="1" dirty="0" smtClean="0"/>
              <a:t>mekân </a:t>
            </a:r>
            <a:r>
              <a:rPr lang="tr-TR" b="1" dirty="0"/>
              <a:t>Hava Kalite Yükseltimi</a:t>
            </a:r>
          </a:p>
          <a:p>
            <a:pPr marL="0" indent="0">
              <a:buNone/>
            </a:pPr>
            <a:r>
              <a:rPr lang="tr-TR" b="1" dirty="0" smtClean="0"/>
              <a:t>• Jet </a:t>
            </a:r>
            <a:r>
              <a:rPr lang="tr-TR" b="1" dirty="0" smtClean="0"/>
              <a:t>Motor Duman </a:t>
            </a:r>
            <a:r>
              <a:rPr lang="tr-TR" b="1" dirty="0" smtClean="0"/>
              <a:t>kokuları/ VOC </a:t>
            </a:r>
          </a:p>
          <a:p>
            <a:pPr marL="0" indent="0">
              <a:buNone/>
            </a:pPr>
            <a:r>
              <a:rPr lang="tr-TR" b="1" dirty="0" smtClean="0"/>
              <a:t>• Yiyecek ve Parfüm kokuları</a:t>
            </a:r>
          </a:p>
          <a:p>
            <a:pPr marL="0" indent="0">
              <a:buNone/>
            </a:pPr>
            <a:r>
              <a:rPr lang="tr-TR" b="1" dirty="0" smtClean="0"/>
              <a:t>• </a:t>
            </a:r>
            <a:r>
              <a:rPr lang="tr-TR" b="1" dirty="0"/>
              <a:t>Genel İç </a:t>
            </a:r>
            <a:r>
              <a:rPr lang="tr-TR" b="1" dirty="0" smtClean="0"/>
              <a:t>mekân </a:t>
            </a:r>
            <a:r>
              <a:rPr lang="tr-TR" b="1" dirty="0"/>
              <a:t>Hava Kalite </a:t>
            </a:r>
            <a:r>
              <a:rPr lang="tr-TR" b="1" dirty="0" smtClean="0"/>
              <a:t>şikayetleri</a:t>
            </a:r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/>
              <a:t>NOT: İç </a:t>
            </a:r>
            <a:r>
              <a:rPr lang="tr-TR" b="1" dirty="0" smtClean="0"/>
              <a:t>mekân </a:t>
            </a:r>
            <a:r>
              <a:rPr lang="tr-TR" b="1" dirty="0"/>
              <a:t>Hava Kalite </a:t>
            </a:r>
            <a:r>
              <a:rPr lang="tr-TR" b="1" dirty="0" smtClean="0"/>
              <a:t>şikayetleri </a:t>
            </a:r>
            <a:r>
              <a:rPr lang="tr-TR" b="1" dirty="0" err="1" smtClean="0"/>
              <a:t>Bipolar</a:t>
            </a:r>
            <a:r>
              <a:rPr lang="tr-TR" b="1" dirty="0" smtClean="0"/>
              <a:t> iyon üreteçleri devreye alınması sonrası yok derecede azalmıştır.</a:t>
            </a:r>
            <a:endParaRPr lang="tr-TR" b="1" dirty="0"/>
          </a:p>
          <a:p>
            <a:pPr marL="0" indent="0">
              <a:buNone/>
            </a:pPr>
            <a:endParaRPr lang="tr-TR" b="1" dirty="0"/>
          </a:p>
        </p:txBody>
      </p:sp>
      <p:grpSp>
        <p:nvGrpSpPr>
          <p:cNvPr id="4" name="Group 14066"/>
          <p:cNvGrpSpPr/>
          <p:nvPr/>
        </p:nvGrpSpPr>
        <p:grpSpPr>
          <a:xfrm>
            <a:off x="4828971" y="3940190"/>
            <a:ext cx="6944905" cy="2675006"/>
            <a:chOff x="0" y="0"/>
            <a:chExt cx="7834885" cy="3419856"/>
          </a:xfrm>
        </p:grpSpPr>
        <p:pic>
          <p:nvPicPr>
            <p:cNvPr id="5" name="Picture 17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7834885" cy="3419856"/>
            </a:xfrm>
            <a:prstGeom prst="rect">
              <a:avLst/>
            </a:prstGeom>
          </p:spPr>
        </p:pic>
        <p:pic>
          <p:nvPicPr>
            <p:cNvPr id="6" name="Picture 178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95073" y="195072"/>
              <a:ext cx="7264908" cy="2849880"/>
            </a:xfrm>
            <a:prstGeom prst="rect">
              <a:avLst/>
            </a:prstGeom>
          </p:spPr>
        </p:pic>
      </p:grpSp>
      <p:grpSp>
        <p:nvGrpSpPr>
          <p:cNvPr id="7" name="Group 14065"/>
          <p:cNvGrpSpPr/>
          <p:nvPr/>
        </p:nvGrpSpPr>
        <p:grpSpPr>
          <a:xfrm>
            <a:off x="4828971" y="1737302"/>
            <a:ext cx="6944905" cy="2217377"/>
            <a:chOff x="0" y="0"/>
            <a:chExt cx="8494777" cy="2818003"/>
          </a:xfrm>
        </p:grpSpPr>
        <p:pic>
          <p:nvPicPr>
            <p:cNvPr id="8" name="Picture 168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552188" y="0"/>
              <a:ext cx="3942589" cy="2818003"/>
            </a:xfrm>
            <a:prstGeom prst="rect">
              <a:avLst/>
            </a:prstGeom>
          </p:spPr>
        </p:pic>
        <p:pic>
          <p:nvPicPr>
            <p:cNvPr id="9" name="Picture 170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4747261" y="195072"/>
              <a:ext cx="3372611" cy="2247900"/>
            </a:xfrm>
            <a:prstGeom prst="rect">
              <a:avLst/>
            </a:prstGeom>
          </p:spPr>
        </p:pic>
        <p:pic>
          <p:nvPicPr>
            <p:cNvPr id="10" name="Picture 172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0" y="551688"/>
              <a:ext cx="5036820" cy="1712849"/>
            </a:xfrm>
            <a:prstGeom prst="rect">
              <a:avLst/>
            </a:prstGeom>
          </p:spPr>
        </p:pic>
        <p:pic>
          <p:nvPicPr>
            <p:cNvPr id="11" name="Picture 174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195072" y="746760"/>
              <a:ext cx="4466844" cy="1143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836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1069" y="365125"/>
            <a:ext cx="11750721" cy="13255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latin typeface="+mn-lt"/>
              </a:rPr>
              <a:t>Kokudan </a:t>
            </a:r>
            <a:r>
              <a:rPr lang="tr-TR" sz="4000" b="1" dirty="0" err="1" smtClean="0">
                <a:latin typeface="+mn-lt"/>
              </a:rPr>
              <a:t>Arındırım</a:t>
            </a:r>
            <a:r>
              <a:rPr lang="tr-TR" sz="4000" b="1" dirty="0" smtClean="0">
                <a:latin typeface="+mn-lt"/>
              </a:rPr>
              <a:t> </a:t>
            </a:r>
            <a:r>
              <a:rPr lang="tr-TR" sz="4000" b="1" dirty="0" smtClean="0">
                <a:latin typeface="+mn-lt"/>
              </a:rPr>
              <a:t>Projesi: </a:t>
            </a:r>
            <a:r>
              <a:rPr lang="tr-TR" sz="4000" b="1" dirty="0" err="1">
                <a:latin typeface="+mn-lt"/>
              </a:rPr>
              <a:t>Mumbai</a:t>
            </a:r>
            <a:r>
              <a:rPr lang="tr-TR" sz="4000" b="1" dirty="0">
                <a:latin typeface="+mn-lt"/>
              </a:rPr>
              <a:t> Uluslararası Havaalanı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4730087" cy="4351338"/>
          </a:xfrm>
        </p:spPr>
        <p:txBody>
          <a:bodyPr>
            <a:normAutofit/>
          </a:bodyPr>
          <a:lstStyle/>
          <a:p>
            <a:pPr marL="0" lvl="0" indent="0" fontAlgn="base">
              <a:buNone/>
            </a:pPr>
            <a:r>
              <a:rPr lang="tr-TR" sz="2000" b="1" dirty="0" err="1"/>
              <a:t>Chhatrapati</a:t>
            </a:r>
            <a:r>
              <a:rPr lang="tr-TR" sz="2000" b="1" dirty="0"/>
              <a:t> Terminal 2</a:t>
            </a:r>
          </a:p>
          <a:p>
            <a:pPr lvl="0" fontAlgn="base"/>
            <a:r>
              <a:rPr lang="tr-TR" sz="2000" b="1" dirty="0" smtClean="0"/>
              <a:t>Alışveriş </a:t>
            </a:r>
            <a:r>
              <a:rPr lang="tr-TR" sz="2000" b="1" dirty="0"/>
              <a:t>alanları</a:t>
            </a:r>
          </a:p>
          <a:p>
            <a:pPr marL="0" indent="0">
              <a:buNone/>
            </a:pPr>
            <a:r>
              <a:rPr lang="tr-TR" sz="2000" b="1" dirty="0"/>
              <a:t>• Yiyecek/İçecek alanları</a:t>
            </a:r>
          </a:p>
          <a:p>
            <a:pPr lvl="0" fontAlgn="base"/>
            <a:r>
              <a:rPr lang="tr-TR" sz="2000" b="1" dirty="0" smtClean="0"/>
              <a:t>Gelen/Giden yolcu alanları</a:t>
            </a:r>
            <a:endParaRPr lang="tr-TR" sz="2000" b="1" dirty="0"/>
          </a:p>
          <a:p>
            <a:pPr lvl="0" fontAlgn="base"/>
            <a:r>
              <a:rPr lang="tr-TR" sz="2000" b="1" dirty="0" smtClean="0"/>
              <a:t>Bagaj işleme alanları</a:t>
            </a:r>
          </a:p>
          <a:p>
            <a:pPr marL="0" lvl="0" indent="0" fontAlgn="base">
              <a:buNone/>
            </a:pPr>
            <a:r>
              <a:rPr lang="tr-TR" sz="2000" b="1" dirty="0" smtClean="0"/>
              <a:t>NOT: Yapımı devam etmektedir.</a:t>
            </a:r>
            <a:endParaRPr lang="tr-TR" sz="2000" b="1" dirty="0"/>
          </a:p>
          <a:p>
            <a:pPr marL="0" indent="0">
              <a:buNone/>
            </a:pPr>
            <a:endParaRPr lang="tr-TR" sz="2000" b="1" dirty="0" smtClean="0"/>
          </a:p>
          <a:p>
            <a:pPr marL="0" indent="0">
              <a:lnSpc>
                <a:spcPct val="150000"/>
              </a:lnSpc>
              <a:spcAft>
                <a:spcPts val="215"/>
              </a:spcAft>
              <a:buNone/>
            </a:pPr>
            <a:r>
              <a:rPr lang="tr-TR" sz="2000" b="1" dirty="0"/>
              <a:t>İç </a:t>
            </a:r>
            <a:r>
              <a:rPr lang="tr-TR" sz="2000" b="1" dirty="0" smtClean="0"/>
              <a:t>mekân </a:t>
            </a:r>
            <a:r>
              <a:rPr lang="tr-TR" sz="2000" b="1" dirty="0"/>
              <a:t>Hava Kalite Yükseltimi</a:t>
            </a:r>
          </a:p>
          <a:p>
            <a:pPr lvl="0" fontAlgn="base"/>
            <a:r>
              <a:rPr lang="tr-TR" sz="2000" b="1" dirty="0" smtClean="0"/>
              <a:t>2.4 </a:t>
            </a:r>
            <a:r>
              <a:rPr lang="tr-TR" sz="2000" b="1" dirty="0" smtClean="0"/>
              <a:t>M </a:t>
            </a:r>
            <a:r>
              <a:rPr lang="tr-TR" sz="2000" b="1" dirty="0"/>
              <a:t>CFM </a:t>
            </a:r>
            <a:r>
              <a:rPr lang="tr-TR" sz="2000" b="1" dirty="0" smtClean="0"/>
              <a:t>Hava Besleme</a:t>
            </a:r>
            <a:endParaRPr lang="tr-TR" sz="2000" b="1" dirty="0"/>
          </a:p>
          <a:p>
            <a:r>
              <a:rPr lang="tr-TR" sz="2000" b="1"/>
              <a:t>= </a:t>
            </a:r>
            <a:r>
              <a:rPr lang="tr-TR" sz="2000" b="1" smtClean="0"/>
              <a:t>4 M </a:t>
            </a:r>
            <a:r>
              <a:rPr lang="tr-TR" sz="2000" b="1" dirty="0" smtClean="0"/>
              <a:t>m</a:t>
            </a:r>
            <a:r>
              <a:rPr lang="tr-TR" sz="2000" b="1" baseline="30000" dirty="0" smtClean="0"/>
              <a:t>3</a:t>
            </a:r>
            <a:r>
              <a:rPr lang="tr-TR" sz="2000" b="1" dirty="0" smtClean="0"/>
              <a:t>/saat </a:t>
            </a:r>
            <a:endParaRPr lang="tr-TR" sz="2000" b="1" dirty="0"/>
          </a:p>
        </p:txBody>
      </p:sp>
      <p:grpSp>
        <p:nvGrpSpPr>
          <p:cNvPr id="4" name="Group 14346"/>
          <p:cNvGrpSpPr/>
          <p:nvPr/>
        </p:nvGrpSpPr>
        <p:grpSpPr>
          <a:xfrm>
            <a:off x="5568287" y="1070542"/>
            <a:ext cx="5746513" cy="2930752"/>
            <a:chOff x="0" y="0"/>
            <a:chExt cx="8909304" cy="3971545"/>
          </a:xfrm>
        </p:grpSpPr>
        <p:pic>
          <p:nvPicPr>
            <p:cNvPr id="5" name="Picture 208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974848" y="0"/>
              <a:ext cx="5934456" cy="3971545"/>
            </a:xfrm>
            <a:prstGeom prst="rect">
              <a:avLst/>
            </a:prstGeom>
          </p:spPr>
        </p:pic>
        <p:pic>
          <p:nvPicPr>
            <p:cNvPr id="6" name="Picture 212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2819400" cy="867156"/>
            </a:xfrm>
            <a:prstGeom prst="rect">
              <a:avLst/>
            </a:prstGeom>
          </p:spPr>
        </p:pic>
      </p:grpSp>
      <p:pic>
        <p:nvPicPr>
          <p:cNvPr id="7" name="Picture 210"/>
          <p:cNvPicPr/>
          <p:nvPr/>
        </p:nvPicPr>
        <p:blipFill>
          <a:blip r:embed="rId4"/>
          <a:stretch>
            <a:fillRect/>
          </a:stretch>
        </p:blipFill>
        <p:spPr>
          <a:xfrm>
            <a:off x="5340881" y="4001294"/>
            <a:ext cx="5973919" cy="272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48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189</Words>
  <Application>Microsoft Office PowerPoint</Application>
  <PresentationFormat>Geniş ekran</PresentationFormat>
  <Paragraphs>49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Duman Arındırım Projesi: LAX Uluslararası Havaalanı</vt:lpstr>
      <vt:lpstr>Kokudan Arındırım Projesi: Mumbai Uluslararası Havaalanı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Bülent Ustaoğlu</dc:creator>
  <cp:lastModifiedBy>Bülent Ustaoğlu</cp:lastModifiedBy>
  <cp:revision>82</cp:revision>
  <dcterms:created xsi:type="dcterms:W3CDTF">2019-12-17T08:29:47Z</dcterms:created>
  <dcterms:modified xsi:type="dcterms:W3CDTF">2021-10-01T13:41:23Z</dcterms:modified>
</cp:coreProperties>
</file>