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8" r:id="rId2"/>
    <p:sldId id="262" r:id="rId3"/>
    <p:sldId id="261" r:id="rId4"/>
    <p:sldId id="266" r:id="rId5"/>
    <p:sldId id="263" r:id="rId6"/>
    <p:sldId id="265" r:id="rId7"/>
    <p:sldId id="264" r:id="rId8"/>
    <p:sldId id="267" r:id="rId9"/>
    <p:sldId id="268" r:id="rId10"/>
    <p:sldId id="269" r:id="rId11"/>
    <p:sldId id="270" r:id="rId12"/>
    <p:sldId id="305" r:id="rId13"/>
    <p:sldId id="309" r:id="rId14"/>
    <p:sldId id="306" r:id="rId15"/>
    <p:sldId id="307" r:id="rId16"/>
    <p:sldId id="274" r:id="rId17"/>
    <p:sldId id="273" r:id="rId18"/>
    <p:sldId id="272" r:id="rId19"/>
    <p:sldId id="271" r:id="rId20"/>
    <p:sldId id="275" r:id="rId21"/>
    <p:sldId id="285" r:id="rId22"/>
    <p:sldId id="284" r:id="rId23"/>
    <p:sldId id="283" r:id="rId24"/>
    <p:sldId id="282" r:id="rId25"/>
    <p:sldId id="281" r:id="rId26"/>
    <p:sldId id="280" r:id="rId27"/>
    <p:sldId id="279" r:id="rId28"/>
    <p:sldId id="278" r:id="rId29"/>
  </p:sldIdLst>
  <p:sldSz cx="12192000" cy="6858000"/>
  <p:notesSz cx="6888163" cy="100203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1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3075-E98D-43FB-9285-4D5FE978C6A9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EAAB-A54B-49CA-8E47-B9E716D662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3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Görüntüsü Yer Tutucusu 7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7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9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0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25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5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1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42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57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32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6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43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F0C4-B5AF-4372-AD46-8E0919F978C2}" type="datetimeFigureOut">
              <a:rPr lang="tr-TR" smtClean="0"/>
              <a:t>30.09.2021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07F0-DA55-4CC5-AC7F-A2AF25CAC9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3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-42596"/>
            <a:ext cx="10210799" cy="6900596"/>
          </a:xfrm>
          <a:prstGeom prst="rect">
            <a:avLst/>
          </a:prstGeom>
        </p:spPr>
      </p:pic>
      <p:sp>
        <p:nvSpPr>
          <p:cNvPr id="5" name="Rectangle 14"/>
          <p:cNvSpPr/>
          <p:nvPr/>
        </p:nvSpPr>
        <p:spPr>
          <a:xfrm>
            <a:off x="1003301" y="2226018"/>
            <a:ext cx="10312400" cy="24485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İç Mekan Hava Kalitesini Yükseltici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5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Bipolar</a:t>
            </a:r>
            <a:r>
              <a:rPr lang="tr-TR" sz="5400" spc="25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5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İyonizasyon</a:t>
            </a:r>
            <a:r>
              <a:rPr lang="tr-TR" sz="5400" spc="28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Teknolojisi</a:t>
            </a:r>
            <a:r>
              <a:rPr lang="tr-TR" sz="5400" spc="28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5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0" y="306908"/>
            <a:ext cx="2552700" cy="5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/>
          <a:lstStyle/>
          <a:p>
            <a:r>
              <a:rPr lang="tr-TR" b="1" dirty="0"/>
              <a:t>Yüksek İyon muhtevasının pozitif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7527" y="1458676"/>
            <a:ext cx="4680045" cy="5064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VARGILAR</a:t>
            </a:r>
          </a:p>
          <a:p>
            <a:r>
              <a:rPr lang="tr-TR" dirty="0"/>
              <a:t>1 mikron ve </a:t>
            </a:r>
            <a:r>
              <a:rPr lang="tr-TR" dirty="0" smtClean="0"/>
              <a:t>daha küçük </a:t>
            </a:r>
            <a:r>
              <a:rPr lang="tr-TR" dirty="0"/>
              <a:t>parçacıklar (tüm </a:t>
            </a:r>
            <a:r>
              <a:rPr lang="tr-TR" dirty="0" smtClean="0"/>
              <a:t>parçacıkların % </a:t>
            </a:r>
            <a:r>
              <a:rPr lang="tr-TR" dirty="0"/>
              <a:t>98,5'i) havada </a:t>
            </a:r>
            <a:r>
              <a:rPr lang="tr-TR" dirty="0" smtClean="0"/>
              <a:t>asılı kalır</a:t>
            </a:r>
            <a:r>
              <a:rPr lang="tr-TR" dirty="0"/>
              <a:t>.</a:t>
            </a:r>
          </a:p>
          <a:p>
            <a:r>
              <a:rPr lang="tr-TR" dirty="0"/>
              <a:t>Parçacıklar tipik olarak bakterileri ve virüsü kişiden kişiye ileten araçlardır.</a:t>
            </a:r>
          </a:p>
          <a:p>
            <a:r>
              <a:rPr lang="tr-TR" dirty="0"/>
              <a:t>Bu küçük partiküllerin daha büyük </a:t>
            </a:r>
            <a:r>
              <a:rPr lang="tr-TR" dirty="0" smtClean="0"/>
              <a:t>partiküller haline getirilmesi, filtre </a:t>
            </a:r>
            <a:r>
              <a:rPr lang="tr-TR" dirty="0"/>
              <a:t>tarafından </a:t>
            </a:r>
            <a:r>
              <a:rPr lang="tr-TR" dirty="0" smtClean="0"/>
              <a:t>yakalanmalarını sağladığından </a:t>
            </a:r>
            <a:r>
              <a:rPr lang="tr-TR" dirty="0"/>
              <a:t>havadaki kirleticileri </a:t>
            </a:r>
            <a:r>
              <a:rPr lang="tr-TR" dirty="0" smtClean="0"/>
              <a:t>azaltır</a:t>
            </a:r>
          </a:p>
          <a:p>
            <a:pPr marL="0" indent="0">
              <a:buNone/>
            </a:pPr>
            <a:endParaRPr lang="tr-TR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82706"/>
              </p:ext>
            </p:extLst>
          </p:nvPr>
        </p:nvGraphicFramePr>
        <p:xfrm>
          <a:off x="101220" y="1458676"/>
          <a:ext cx="673630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36"/>
                <a:gridCol w="1978925"/>
                <a:gridCol w="1624084"/>
                <a:gridCol w="144666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 Çizelge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Özeti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Partikül çapı (Mikron)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tr-TR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bazında havadaki partikül sayısı </a:t>
                      </a:r>
                      <a:r>
                        <a:rPr lang="tr-TR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Ortamsal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asılım oranı (FPM) </a:t>
                      </a:r>
                      <a:r>
                        <a:rPr lang="tr-TR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alanda asılım için zaman gereksinimi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 san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X 10</a:t>
                      </a:r>
                      <a:r>
                        <a:rPr lang="tr-T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X 10</a:t>
                      </a:r>
                      <a:r>
                        <a:rPr lang="tr-T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saat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0.1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X 10</a:t>
                      </a:r>
                      <a:r>
                        <a:rPr lang="tr-T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gün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0.01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X 10</a:t>
                      </a:r>
                      <a:r>
                        <a:rPr lang="tr-T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Brownian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Asla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ft</a:t>
                      </a:r>
                      <a:r>
                        <a:rPr lang="tr-T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bazında 0.00006 kirli tanecik taşıyan hava</a:t>
                      </a:r>
                      <a:endParaRPr lang="tr-TR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dirty="0" smtClean="0"/>
                        <a:t>2.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Durgun hava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tr-T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yoğunluk = 1 (S-C faktörleri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dahil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9018" y="11946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Ultra İnce Partiküller</a:t>
            </a:r>
            <a:endParaRPr lang="tr-TR" b="1" dirty="0">
              <a:latin typeface="+mn-lt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81654"/>
              </p:ext>
            </p:extLst>
          </p:nvPr>
        </p:nvGraphicFramePr>
        <p:xfrm>
          <a:off x="385011" y="2182791"/>
          <a:ext cx="6191794" cy="2491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897"/>
                <a:gridCol w="3095897"/>
              </a:tblGrid>
              <a:tr h="498261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ISO</a:t>
                      </a:r>
                      <a:r>
                        <a:rPr lang="tr-TR" baseline="0" dirty="0" smtClean="0"/>
                        <a:t> 16890 FİLTRE GRUP ETKİNLİĞİ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r>
                        <a:rPr lang="tr-TR" dirty="0" smtClean="0"/>
                        <a:t>KABA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˂ 50 % PM10 bazında</a:t>
                      </a:r>
                      <a:endParaRPr lang="tr-TR" dirty="0"/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r>
                        <a:rPr lang="tr-TR" dirty="0" smtClean="0"/>
                        <a:t>ePM10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50 % PM10 bazında</a:t>
                      </a:r>
                      <a:endParaRPr lang="tr-TR" dirty="0"/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r>
                        <a:rPr lang="tr-TR" dirty="0" smtClean="0"/>
                        <a:t>ePM2.5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50 % PM2.5 bazında</a:t>
                      </a:r>
                      <a:endParaRPr lang="tr-TR" dirty="0" smtClean="0"/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r>
                        <a:rPr lang="tr-TR" dirty="0" smtClean="0"/>
                        <a:t>ePM1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≥50 % PM1 bazında</a:t>
                      </a:r>
                      <a:endParaRPr lang="tr-TR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5" y="1782429"/>
            <a:ext cx="4172532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Molecular activity for PP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1" y="1113020"/>
            <a:ext cx="5662613" cy="355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000" i="1" dirty="0">
                <a:latin typeface="Albertus Medium"/>
              </a:rPr>
              <a:t/>
            </a:r>
            <a:br>
              <a:rPr lang="en-US" sz="4000" i="1" dirty="0">
                <a:latin typeface="Albertus Medium"/>
              </a:rPr>
            </a:br>
            <a:r>
              <a:rPr lang="tr-TR" sz="4000" i="1" dirty="0" err="1" smtClean="0">
                <a:latin typeface="Albertus Medium"/>
              </a:rPr>
              <a:t>PlasmaAir</a:t>
            </a:r>
            <a:r>
              <a:rPr lang="en-US" sz="4000" i="1" dirty="0" smtClean="0">
                <a:latin typeface="Albertus Medium"/>
              </a:rPr>
              <a:t> </a:t>
            </a:r>
            <a:r>
              <a:rPr lang="en-US" sz="4000" i="1" dirty="0" err="1">
                <a:latin typeface="Albertus Medium"/>
              </a:rPr>
              <a:t>Te</a:t>
            </a:r>
            <a:r>
              <a:rPr lang="tr-TR" sz="4000" i="1" dirty="0">
                <a:latin typeface="Albertus Medium"/>
              </a:rPr>
              <a:t>k</a:t>
            </a:r>
            <a:r>
              <a:rPr lang="en-US" sz="4000" i="1" dirty="0">
                <a:latin typeface="Albertus Medium"/>
              </a:rPr>
              <a:t>nolo</a:t>
            </a:r>
            <a:r>
              <a:rPr lang="tr-TR" sz="4000" i="1" dirty="0" err="1">
                <a:latin typeface="Albertus Medium"/>
              </a:rPr>
              <a:t>jisi</a:t>
            </a:r>
            <a:r>
              <a:rPr lang="en-US" sz="4000" i="1" dirty="0">
                <a:latin typeface="Albertus Medium"/>
              </a:rPr>
              <a:t> </a:t>
            </a:r>
            <a:r>
              <a:rPr lang="tr-TR" sz="4000" i="1" dirty="0">
                <a:latin typeface="Albertus Medium"/>
              </a:rPr>
              <a:t>Nasıl Çalışır</a:t>
            </a:r>
            <a:endParaRPr lang="en-US" sz="4000" i="1" dirty="0">
              <a:latin typeface="Albertus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49758" y="808221"/>
            <a:ext cx="9118242" cy="742683"/>
          </a:xfrm>
          <a:custGeom>
            <a:avLst/>
            <a:gdLst>
              <a:gd name="connsiteX0" fmla="*/ 0 w 9131121"/>
              <a:gd name="connsiteY0" fmla="*/ 940158 h 940158"/>
              <a:gd name="connsiteX1" fmla="*/ 2150772 w 9131121"/>
              <a:gd name="connsiteY1" fmla="*/ 463639 h 940158"/>
              <a:gd name="connsiteX2" fmla="*/ 4636394 w 9131121"/>
              <a:gd name="connsiteY2" fmla="*/ 605307 h 940158"/>
              <a:gd name="connsiteX3" fmla="*/ 6387921 w 9131121"/>
              <a:gd name="connsiteY3" fmla="*/ 695459 h 940158"/>
              <a:gd name="connsiteX4" fmla="*/ 7920507 w 9131121"/>
              <a:gd name="connsiteY4" fmla="*/ 412124 h 940158"/>
              <a:gd name="connsiteX5" fmla="*/ 9131121 w 9131121"/>
              <a:gd name="connsiteY5" fmla="*/ 0 h 940158"/>
              <a:gd name="connsiteX0" fmla="*/ 0 w 9118242"/>
              <a:gd name="connsiteY0" fmla="*/ 818882 h 818882"/>
              <a:gd name="connsiteX1" fmla="*/ 2150772 w 9118242"/>
              <a:gd name="connsiteY1" fmla="*/ 342363 h 818882"/>
              <a:gd name="connsiteX2" fmla="*/ 4636394 w 9118242"/>
              <a:gd name="connsiteY2" fmla="*/ 484031 h 818882"/>
              <a:gd name="connsiteX3" fmla="*/ 6387921 w 9118242"/>
              <a:gd name="connsiteY3" fmla="*/ 574183 h 818882"/>
              <a:gd name="connsiteX4" fmla="*/ 7920507 w 9118242"/>
              <a:gd name="connsiteY4" fmla="*/ 290848 h 818882"/>
              <a:gd name="connsiteX5" fmla="*/ 9118242 w 9118242"/>
              <a:gd name="connsiteY5" fmla="*/ 0 h 818882"/>
              <a:gd name="connsiteX0" fmla="*/ 0 w 9118242"/>
              <a:gd name="connsiteY0" fmla="*/ 818882 h 818882"/>
              <a:gd name="connsiteX1" fmla="*/ 2150772 w 9118242"/>
              <a:gd name="connsiteY1" fmla="*/ 342363 h 818882"/>
              <a:gd name="connsiteX2" fmla="*/ 4636394 w 9118242"/>
              <a:gd name="connsiteY2" fmla="*/ 484031 h 818882"/>
              <a:gd name="connsiteX3" fmla="*/ 6387921 w 9118242"/>
              <a:gd name="connsiteY3" fmla="*/ 574183 h 818882"/>
              <a:gd name="connsiteX4" fmla="*/ 7899042 w 9118242"/>
              <a:gd name="connsiteY4" fmla="*/ 381000 h 818882"/>
              <a:gd name="connsiteX5" fmla="*/ 9118242 w 9118242"/>
              <a:gd name="connsiteY5" fmla="*/ 0 h 8188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87921 w 9118242"/>
              <a:gd name="connsiteY3" fmla="*/ 497983 h 742682"/>
              <a:gd name="connsiteX4" fmla="*/ 7899042 w 9118242"/>
              <a:gd name="connsiteY4" fmla="*/ 304800 h 742682"/>
              <a:gd name="connsiteX5" fmla="*/ 9118242 w 9118242"/>
              <a:gd name="connsiteY5" fmla="*/ 0 h 7426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75042 w 9118242"/>
              <a:gd name="connsiteY3" fmla="*/ 533400 h 742682"/>
              <a:gd name="connsiteX4" fmla="*/ 7899042 w 9118242"/>
              <a:gd name="connsiteY4" fmla="*/ 304800 h 742682"/>
              <a:gd name="connsiteX5" fmla="*/ 9118242 w 9118242"/>
              <a:gd name="connsiteY5" fmla="*/ 0 h 7426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75042 w 9118242"/>
              <a:gd name="connsiteY3" fmla="*/ 533400 h 742682"/>
              <a:gd name="connsiteX4" fmla="*/ 7899042 w 9118242"/>
              <a:gd name="connsiteY4" fmla="*/ 381000 h 742682"/>
              <a:gd name="connsiteX5" fmla="*/ 9118242 w 9118242"/>
              <a:gd name="connsiteY5" fmla="*/ 0 h 7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242" h="742682">
                <a:moveTo>
                  <a:pt x="0" y="742682"/>
                </a:moveTo>
                <a:cubicBezTo>
                  <a:pt x="689020" y="532326"/>
                  <a:pt x="1378040" y="321971"/>
                  <a:pt x="2150772" y="266163"/>
                </a:cubicBezTo>
                <a:cubicBezTo>
                  <a:pt x="2923504" y="210355"/>
                  <a:pt x="4636394" y="407831"/>
                  <a:pt x="4636394" y="407831"/>
                </a:cubicBezTo>
                <a:cubicBezTo>
                  <a:pt x="5342585" y="446468"/>
                  <a:pt x="5831267" y="537872"/>
                  <a:pt x="6375042" y="533400"/>
                </a:cubicBezTo>
                <a:cubicBezTo>
                  <a:pt x="6918817" y="528928"/>
                  <a:pt x="7441842" y="469900"/>
                  <a:pt x="7899042" y="381000"/>
                </a:cubicBezTo>
                <a:cubicBezTo>
                  <a:pt x="8356242" y="292100"/>
                  <a:pt x="8741535" y="148107"/>
                  <a:pt x="9118242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1481142"/>
            <a:ext cx="8153400" cy="4051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FBFA-CA77-4BDE-81F6-F3AC83B50DFC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81201" y="1295400"/>
            <a:ext cx="4454525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981200" y="1713095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339A"/>
                </a:solidFill>
              </a:rPr>
              <a:t>1 </a:t>
            </a:r>
            <a:r>
              <a:rPr lang="en-US" sz="1400" dirty="0">
                <a:solidFill>
                  <a:srgbClr val="00339A"/>
                </a:solidFill>
              </a:rPr>
              <a:t>– </a:t>
            </a:r>
            <a:r>
              <a:rPr lang="en-US" sz="1400" dirty="0" err="1">
                <a:solidFill>
                  <a:srgbClr val="00339A"/>
                </a:solidFill>
              </a:rPr>
              <a:t>Ener</a:t>
            </a:r>
            <a:r>
              <a:rPr lang="tr-TR" sz="1400" dirty="0" err="1">
                <a:solidFill>
                  <a:srgbClr val="00339A"/>
                </a:solidFill>
              </a:rPr>
              <a:t>ji</a:t>
            </a:r>
            <a:r>
              <a:rPr lang="tr-TR" sz="1400" dirty="0">
                <a:solidFill>
                  <a:srgbClr val="00339A"/>
                </a:solidFill>
              </a:rPr>
              <a:t> nötr bir </a:t>
            </a:r>
            <a:r>
              <a:rPr lang="en-US" sz="1400" dirty="0">
                <a:solidFill>
                  <a:srgbClr val="00339A"/>
                </a:solidFill>
              </a:rPr>
              <a:t>O</a:t>
            </a:r>
            <a:r>
              <a:rPr lang="en-US" sz="1600" baseline="-25000" dirty="0">
                <a:solidFill>
                  <a:srgbClr val="00339A"/>
                </a:solidFill>
              </a:rPr>
              <a:t>2</a:t>
            </a:r>
            <a:r>
              <a:rPr lang="en-US" sz="1400" dirty="0">
                <a:solidFill>
                  <a:srgbClr val="00339A"/>
                </a:solidFill>
              </a:rPr>
              <a:t> mole</a:t>
            </a:r>
            <a:r>
              <a:rPr lang="tr-TR" sz="1400" dirty="0">
                <a:solidFill>
                  <a:srgbClr val="00339A"/>
                </a:solidFill>
              </a:rPr>
              <a:t>külüne iletilir</a:t>
            </a:r>
            <a:endParaRPr lang="en-US" sz="1400" dirty="0">
              <a:solidFill>
                <a:srgbClr val="00339A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90800" y="4008620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339A"/>
                </a:solidFill>
              </a:rPr>
              <a:t>2 </a:t>
            </a:r>
            <a:r>
              <a:rPr lang="en-US" sz="1400" dirty="0">
                <a:solidFill>
                  <a:srgbClr val="00339A"/>
                </a:solidFill>
              </a:rPr>
              <a:t>– </a:t>
            </a:r>
            <a:r>
              <a:rPr lang="tr-TR" sz="1400" dirty="0">
                <a:solidFill>
                  <a:srgbClr val="00339A"/>
                </a:solidFill>
              </a:rPr>
              <a:t>Molekül </a:t>
            </a:r>
            <a:r>
              <a:rPr lang="en-US" sz="1400" dirty="0">
                <a:solidFill>
                  <a:srgbClr val="00339A"/>
                </a:solidFill>
              </a:rPr>
              <a:t>“</a:t>
            </a:r>
            <a:r>
              <a:rPr lang="en-US" sz="1400" dirty="0" err="1">
                <a:solidFill>
                  <a:srgbClr val="00339A"/>
                </a:solidFill>
              </a:rPr>
              <a:t>i</a:t>
            </a:r>
            <a:r>
              <a:rPr lang="tr-TR" sz="1400" dirty="0">
                <a:solidFill>
                  <a:srgbClr val="00339A"/>
                </a:solidFill>
              </a:rPr>
              <a:t>y</a:t>
            </a:r>
            <a:r>
              <a:rPr lang="en-US" sz="1400" dirty="0" err="1">
                <a:solidFill>
                  <a:srgbClr val="00339A"/>
                </a:solidFill>
              </a:rPr>
              <a:t>onize</a:t>
            </a:r>
            <a:r>
              <a:rPr lang="en-US" sz="1400" dirty="0">
                <a:solidFill>
                  <a:srgbClr val="00339A"/>
                </a:solidFill>
              </a:rPr>
              <a:t>”</a:t>
            </a:r>
            <a:r>
              <a:rPr lang="tr-TR" sz="1400" dirty="0">
                <a:solidFill>
                  <a:srgbClr val="00339A"/>
                </a:solidFill>
              </a:rPr>
              <a:t> olur ve bir elektron</a:t>
            </a:r>
            <a:r>
              <a:rPr lang="en-US" sz="1400" dirty="0">
                <a:solidFill>
                  <a:srgbClr val="00339A"/>
                </a:solidFill>
              </a:rPr>
              <a:t> </a:t>
            </a:r>
            <a:r>
              <a:rPr lang="tr-TR" sz="1400" dirty="0">
                <a:solidFill>
                  <a:srgbClr val="00339A"/>
                </a:solidFill>
              </a:rPr>
              <a:t>yayar</a:t>
            </a:r>
            <a:endParaRPr lang="en-US" sz="1400" dirty="0">
              <a:solidFill>
                <a:srgbClr val="00339A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52648" y="403754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339A"/>
                </a:solidFill>
              </a:rPr>
              <a:t>3b </a:t>
            </a:r>
            <a:r>
              <a:rPr lang="en-US" sz="1400" dirty="0">
                <a:solidFill>
                  <a:srgbClr val="00339A"/>
                </a:solidFill>
              </a:rPr>
              <a:t>– </a:t>
            </a:r>
            <a:r>
              <a:rPr lang="tr-TR" sz="1400" dirty="0">
                <a:solidFill>
                  <a:srgbClr val="00339A"/>
                </a:solidFill>
              </a:rPr>
              <a:t>Bu elektron başka bir </a:t>
            </a:r>
            <a:r>
              <a:rPr lang="en-US" sz="1400" dirty="0">
                <a:solidFill>
                  <a:srgbClr val="00339A"/>
                </a:solidFill>
              </a:rPr>
              <a:t>O</a:t>
            </a:r>
            <a:r>
              <a:rPr lang="en-US" sz="1600" baseline="-25000" dirty="0">
                <a:solidFill>
                  <a:srgbClr val="00339A"/>
                </a:solidFill>
              </a:rPr>
              <a:t>2</a:t>
            </a:r>
            <a:r>
              <a:rPr lang="en-US" sz="1400" dirty="0">
                <a:solidFill>
                  <a:srgbClr val="00339A"/>
                </a:solidFill>
              </a:rPr>
              <a:t> mole</a:t>
            </a:r>
            <a:r>
              <a:rPr lang="tr-TR" sz="1400" dirty="0">
                <a:solidFill>
                  <a:srgbClr val="00339A"/>
                </a:solidFill>
              </a:rPr>
              <a:t>külü tarafından yakalandığında </a:t>
            </a:r>
            <a:r>
              <a:rPr lang="en-US" sz="1400" dirty="0">
                <a:solidFill>
                  <a:srgbClr val="00339A"/>
                </a:solidFill>
              </a:rPr>
              <a:t> </a:t>
            </a:r>
            <a:r>
              <a:rPr lang="en-US" sz="1400" u="sng" dirty="0" err="1">
                <a:solidFill>
                  <a:srgbClr val="00339A"/>
                </a:solidFill>
              </a:rPr>
              <a:t>negati</a:t>
            </a:r>
            <a:r>
              <a:rPr lang="tr-TR" sz="1400" u="sng" dirty="0">
                <a:solidFill>
                  <a:srgbClr val="00339A"/>
                </a:solidFill>
              </a:rPr>
              <a:t>f bir iyon </a:t>
            </a:r>
            <a:r>
              <a:rPr lang="en-US" sz="1400" b="1" dirty="0">
                <a:solidFill>
                  <a:srgbClr val="00339A"/>
                </a:solidFill>
              </a:rPr>
              <a:t>(O</a:t>
            </a:r>
            <a:r>
              <a:rPr lang="en-US" sz="1400" b="1" baseline="-25000" dirty="0">
                <a:solidFill>
                  <a:srgbClr val="00339A"/>
                </a:solidFill>
              </a:rPr>
              <a:t>2 </a:t>
            </a:r>
            <a:r>
              <a:rPr lang="en-US" sz="1400" b="1" baseline="30000" dirty="0">
                <a:solidFill>
                  <a:srgbClr val="00339A"/>
                </a:solidFill>
              </a:rPr>
              <a:t>-</a:t>
            </a:r>
            <a:r>
              <a:rPr lang="en-US" sz="1400" b="1" dirty="0">
                <a:solidFill>
                  <a:srgbClr val="00339A"/>
                </a:solidFill>
              </a:rPr>
              <a:t>)</a:t>
            </a:r>
            <a:r>
              <a:rPr lang="tr-TR" sz="1400" b="1" baseline="30000" dirty="0">
                <a:solidFill>
                  <a:srgbClr val="00339A"/>
                </a:solidFill>
              </a:rPr>
              <a:t> </a:t>
            </a:r>
            <a:r>
              <a:rPr lang="tr-TR" sz="1400" u="sng" dirty="0">
                <a:solidFill>
                  <a:srgbClr val="00339A"/>
                </a:solidFill>
              </a:rPr>
              <a:t>oluşur</a:t>
            </a:r>
            <a:r>
              <a:rPr lang="en-US" sz="1400" dirty="0">
                <a:solidFill>
                  <a:srgbClr val="00339A"/>
                </a:solidFill>
              </a:rPr>
              <a:t> 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101160" y="1661072"/>
            <a:ext cx="190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9A"/>
                </a:solidFill>
              </a:rPr>
              <a:t>3a </a:t>
            </a:r>
            <a:r>
              <a:rPr lang="en-US" sz="1400" dirty="0">
                <a:solidFill>
                  <a:srgbClr val="00339A"/>
                </a:solidFill>
              </a:rPr>
              <a:t>– </a:t>
            </a:r>
            <a:r>
              <a:rPr lang="tr-TR" sz="1400" dirty="0">
                <a:solidFill>
                  <a:srgbClr val="00339A"/>
                </a:solidFill>
              </a:rPr>
              <a:t>Bu</a:t>
            </a:r>
            <a:r>
              <a:rPr lang="en-US" sz="1400" dirty="0">
                <a:solidFill>
                  <a:srgbClr val="00339A"/>
                </a:solidFill>
              </a:rPr>
              <a:t> O</a:t>
            </a:r>
            <a:r>
              <a:rPr lang="en-US" sz="1600" baseline="-25000" dirty="0">
                <a:solidFill>
                  <a:srgbClr val="00339A"/>
                </a:solidFill>
              </a:rPr>
              <a:t>2</a:t>
            </a:r>
            <a:r>
              <a:rPr lang="en-US" sz="1400" dirty="0">
                <a:solidFill>
                  <a:srgbClr val="00339A"/>
                </a:solidFill>
              </a:rPr>
              <a:t> mole</a:t>
            </a:r>
            <a:r>
              <a:rPr lang="tr-TR" sz="1400" dirty="0">
                <a:solidFill>
                  <a:srgbClr val="00339A"/>
                </a:solidFill>
              </a:rPr>
              <a:t>külü</a:t>
            </a:r>
            <a:r>
              <a:rPr lang="en-US" sz="1400" dirty="0">
                <a:solidFill>
                  <a:srgbClr val="00339A"/>
                </a:solidFill>
              </a:rPr>
              <a:t> </a:t>
            </a:r>
            <a:r>
              <a:rPr lang="en-US" sz="1400" u="sng" dirty="0" err="1">
                <a:solidFill>
                  <a:srgbClr val="00339A"/>
                </a:solidFill>
              </a:rPr>
              <a:t>po</a:t>
            </a:r>
            <a:r>
              <a:rPr lang="tr-TR" sz="1400" u="sng" dirty="0" err="1">
                <a:solidFill>
                  <a:srgbClr val="00339A"/>
                </a:solidFill>
              </a:rPr>
              <a:t>zitif</a:t>
            </a:r>
            <a:r>
              <a:rPr lang="en-US" sz="1400" dirty="0">
                <a:solidFill>
                  <a:srgbClr val="00339A"/>
                </a:solidFill>
              </a:rPr>
              <a:t> </a:t>
            </a:r>
            <a:r>
              <a:rPr lang="tr-TR" sz="1400" dirty="0">
                <a:solidFill>
                  <a:srgbClr val="00339A"/>
                </a:solidFill>
              </a:rPr>
              <a:t>bir </a:t>
            </a:r>
            <a:r>
              <a:rPr lang="en-US" sz="1400" dirty="0" err="1">
                <a:solidFill>
                  <a:srgbClr val="00339A"/>
                </a:solidFill>
              </a:rPr>
              <a:t>i</a:t>
            </a:r>
            <a:r>
              <a:rPr lang="tr-TR" sz="1400" dirty="0">
                <a:solidFill>
                  <a:srgbClr val="00339A"/>
                </a:solidFill>
              </a:rPr>
              <a:t>y</a:t>
            </a:r>
            <a:r>
              <a:rPr lang="en-US" sz="1400" dirty="0">
                <a:solidFill>
                  <a:srgbClr val="00339A"/>
                </a:solidFill>
              </a:rPr>
              <a:t>on</a:t>
            </a:r>
            <a:r>
              <a:rPr lang="tr-TR" sz="1400" dirty="0">
                <a:solidFill>
                  <a:srgbClr val="00339A"/>
                </a:solidFill>
              </a:rPr>
              <a:t>a </a:t>
            </a:r>
            <a:r>
              <a:rPr lang="en-US" sz="1400" b="1" dirty="0">
                <a:solidFill>
                  <a:srgbClr val="00339A"/>
                </a:solidFill>
              </a:rPr>
              <a:t>(O</a:t>
            </a:r>
            <a:r>
              <a:rPr lang="en-US" sz="1400" b="1" baseline="-25000" dirty="0">
                <a:solidFill>
                  <a:srgbClr val="00339A"/>
                </a:solidFill>
              </a:rPr>
              <a:t>2 </a:t>
            </a:r>
            <a:r>
              <a:rPr lang="en-US" sz="1400" b="1" baseline="30000" dirty="0">
                <a:solidFill>
                  <a:srgbClr val="00339A"/>
                </a:solidFill>
              </a:rPr>
              <a:t>+</a:t>
            </a:r>
            <a:r>
              <a:rPr lang="en-US" sz="1400" b="1" dirty="0">
                <a:solidFill>
                  <a:srgbClr val="00339A"/>
                </a:solidFill>
              </a:rPr>
              <a:t>)</a:t>
            </a:r>
            <a:r>
              <a:rPr lang="tr-TR" sz="1400" b="1" dirty="0">
                <a:solidFill>
                  <a:srgbClr val="00339A"/>
                </a:solidFill>
              </a:rPr>
              <a:t> dönüşür</a:t>
            </a:r>
            <a:endParaRPr lang="en-US" sz="1400" b="1" baseline="30000" dirty="0">
              <a:solidFill>
                <a:srgbClr val="00339A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543800" y="2468745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9A"/>
                </a:solidFill>
              </a:rPr>
              <a:t>4 </a:t>
            </a:r>
            <a:r>
              <a:rPr lang="en-US" sz="1400" dirty="0">
                <a:solidFill>
                  <a:srgbClr val="00339A"/>
                </a:solidFill>
              </a:rPr>
              <a:t>– </a:t>
            </a:r>
            <a:r>
              <a:rPr lang="tr-TR" sz="1400" dirty="0">
                <a:solidFill>
                  <a:srgbClr val="00339A"/>
                </a:solidFill>
              </a:rPr>
              <a:t>Bu şarjlı iyonlar diğer </a:t>
            </a:r>
            <a:r>
              <a:rPr lang="en-US" sz="1400" dirty="0">
                <a:solidFill>
                  <a:srgbClr val="00339A"/>
                </a:solidFill>
              </a:rPr>
              <a:t>O</a:t>
            </a:r>
            <a:r>
              <a:rPr lang="en-US" sz="1600" baseline="-25000" dirty="0">
                <a:solidFill>
                  <a:srgbClr val="00339A"/>
                </a:solidFill>
              </a:rPr>
              <a:t>2 </a:t>
            </a:r>
            <a:r>
              <a:rPr lang="en-US" sz="1400" dirty="0">
                <a:solidFill>
                  <a:srgbClr val="00339A"/>
                </a:solidFill>
              </a:rPr>
              <a:t>mole</a:t>
            </a:r>
            <a:r>
              <a:rPr lang="tr-TR" sz="1400" dirty="0">
                <a:solidFill>
                  <a:srgbClr val="00339A"/>
                </a:solidFill>
              </a:rPr>
              <a:t>külleri ile birleşerek yığınlar oluştururlar</a:t>
            </a:r>
            <a:endParaRPr lang="en-US" sz="1400" dirty="0">
              <a:solidFill>
                <a:srgbClr val="00339A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/>
        </p:blipFill>
        <p:spPr>
          <a:xfrm rot="5400000">
            <a:off x="8825366" y="4052095"/>
            <a:ext cx="2158637" cy="1390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875" y="5180816"/>
            <a:ext cx="2506527" cy="36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A"/>
                </a:solidFill>
              </a:rPr>
              <a:t>120V          2900V</a:t>
            </a:r>
          </a:p>
        </p:txBody>
      </p:sp>
      <p:cxnSp>
        <p:nvCxnSpPr>
          <p:cNvPr id="17" name="Elbow Connector 16"/>
          <p:cNvCxnSpPr/>
          <p:nvPr/>
        </p:nvCxnSpPr>
        <p:spPr>
          <a:xfrm>
            <a:off x="8558213" y="5378789"/>
            <a:ext cx="1237524" cy="261016"/>
          </a:xfrm>
          <a:prstGeom prst="bentConnector3">
            <a:avLst>
              <a:gd name="adj1" fmla="val 32480"/>
            </a:avLst>
          </a:prstGeom>
          <a:ln w="38100">
            <a:solidFill>
              <a:srgbClr val="003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34055" y="5381919"/>
            <a:ext cx="465879" cy="0"/>
          </a:xfrm>
          <a:prstGeom prst="straightConnector1">
            <a:avLst/>
          </a:prstGeom>
          <a:ln w="38100">
            <a:solidFill>
              <a:srgbClr val="0033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5" y="781810"/>
            <a:ext cx="11333333" cy="60761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74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 smtClean="0">
                <a:latin typeface="Albertus Medium"/>
              </a:rPr>
              <a:t/>
            </a:r>
            <a:br>
              <a:rPr lang="en-US" sz="4000" i="1" dirty="0" smtClean="0">
                <a:latin typeface="Albertus Medium"/>
              </a:rPr>
            </a:br>
            <a:r>
              <a:rPr lang="tr-TR" sz="4000" i="1" dirty="0" err="1" smtClean="0">
                <a:latin typeface="Albertus Medium"/>
              </a:rPr>
              <a:t>Bipolar</a:t>
            </a:r>
            <a:r>
              <a:rPr lang="en-US" sz="4000" i="1" dirty="0" smtClean="0">
                <a:latin typeface="Albertus Medium"/>
              </a:rPr>
              <a:t> </a:t>
            </a:r>
            <a:r>
              <a:rPr lang="en-US" sz="4000" i="1" dirty="0" err="1" smtClean="0">
                <a:latin typeface="Albertus Medium"/>
              </a:rPr>
              <a:t>Te</a:t>
            </a:r>
            <a:r>
              <a:rPr lang="tr-TR" sz="4000" i="1" dirty="0" smtClean="0">
                <a:latin typeface="Albertus Medium"/>
              </a:rPr>
              <a:t>k</a:t>
            </a:r>
            <a:r>
              <a:rPr lang="en-US" sz="4000" i="1" dirty="0" smtClean="0">
                <a:latin typeface="Albertus Medium"/>
              </a:rPr>
              <a:t>nolo</a:t>
            </a:r>
            <a:r>
              <a:rPr lang="tr-TR" sz="4000" i="1" dirty="0" err="1" smtClean="0">
                <a:latin typeface="Albertus Medium"/>
              </a:rPr>
              <a:t>jisi</a:t>
            </a:r>
            <a:r>
              <a:rPr lang="en-US" sz="4000" i="1" dirty="0" smtClean="0">
                <a:latin typeface="Albertus Medium"/>
              </a:rPr>
              <a:t> </a:t>
            </a:r>
            <a:r>
              <a:rPr lang="tr-TR" sz="4000" i="1" dirty="0" smtClean="0">
                <a:latin typeface="Albertus Medium"/>
              </a:rPr>
              <a:t>Nasıl Çalışır</a:t>
            </a:r>
            <a:endParaRPr lang="en-US" sz="4000" i="1" dirty="0">
              <a:latin typeface="Albertu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16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000" i="1" dirty="0">
                <a:latin typeface="Albertus Medium"/>
              </a:rPr>
              <a:t/>
            </a:r>
            <a:br>
              <a:rPr lang="en-US" sz="4000" i="1" dirty="0">
                <a:latin typeface="Albertus Medium"/>
              </a:rPr>
            </a:br>
            <a:r>
              <a:rPr lang="tr-TR" sz="4000" i="1" dirty="0" err="1" smtClean="0">
                <a:latin typeface="Albertus Medium"/>
              </a:rPr>
              <a:t>Plasma</a:t>
            </a:r>
            <a:r>
              <a:rPr lang="tr-TR" sz="4000" i="1" dirty="0" smtClean="0">
                <a:latin typeface="Albertus Medium"/>
              </a:rPr>
              <a:t> </a:t>
            </a:r>
            <a:r>
              <a:rPr lang="tr-TR" sz="4000" i="1" dirty="0" err="1" smtClean="0">
                <a:latin typeface="Albertus Medium"/>
              </a:rPr>
              <a:t>Air</a:t>
            </a:r>
            <a:r>
              <a:rPr lang="en-US" sz="4000" i="1" dirty="0" smtClean="0">
                <a:latin typeface="Albertus Medium"/>
              </a:rPr>
              <a:t> </a:t>
            </a:r>
            <a:r>
              <a:rPr lang="en-US" sz="4000" i="1" dirty="0" err="1">
                <a:latin typeface="Albertus Medium"/>
              </a:rPr>
              <a:t>Te</a:t>
            </a:r>
            <a:r>
              <a:rPr lang="tr-TR" sz="4000" i="1" dirty="0">
                <a:latin typeface="Albertus Medium"/>
              </a:rPr>
              <a:t>k</a:t>
            </a:r>
            <a:r>
              <a:rPr lang="en-US" sz="4000" i="1" dirty="0">
                <a:latin typeface="Albertus Medium"/>
              </a:rPr>
              <a:t>nolo</a:t>
            </a:r>
            <a:r>
              <a:rPr lang="tr-TR" sz="4000" i="1" dirty="0" err="1">
                <a:latin typeface="Albertus Medium"/>
              </a:rPr>
              <a:t>jisi</a:t>
            </a:r>
            <a:r>
              <a:rPr lang="en-US" sz="4000" i="1" dirty="0">
                <a:latin typeface="Albertus Medium"/>
              </a:rPr>
              <a:t> </a:t>
            </a:r>
            <a:r>
              <a:rPr lang="tr-TR" sz="4000" i="1" dirty="0">
                <a:latin typeface="Albertus Medium"/>
              </a:rPr>
              <a:t>Nasıl Çalışır</a:t>
            </a:r>
            <a:endParaRPr lang="en-US" sz="4000" i="1" dirty="0">
              <a:latin typeface="Albertus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49758" y="609601"/>
            <a:ext cx="9118242" cy="742683"/>
          </a:xfrm>
          <a:custGeom>
            <a:avLst/>
            <a:gdLst>
              <a:gd name="connsiteX0" fmla="*/ 0 w 9131121"/>
              <a:gd name="connsiteY0" fmla="*/ 940158 h 940158"/>
              <a:gd name="connsiteX1" fmla="*/ 2150772 w 9131121"/>
              <a:gd name="connsiteY1" fmla="*/ 463639 h 940158"/>
              <a:gd name="connsiteX2" fmla="*/ 4636394 w 9131121"/>
              <a:gd name="connsiteY2" fmla="*/ 605307 h 940158"/>
              <a:gd name="connsiteX3" fmla="*/ 6387921 w 9131121"/>
              <a:gd name="connsiteY3" fmla="*/ 695459 h 940158"/>
              <a:gd name="connsiteX4" fmla="*/ 7920507 w 9131121"/>
              <a:gd name="connsiteY4" fmla="*/ 412124 h 940158"/>
              <a:gd name="connsiteX5" fmla="*/ 9131121 w 9131121"/>
              <a:gd name="connsiteY5" fmla="*/ 0 h 940158"/>
              <a:gd name="connsiteX0" fmla="*/ 0 w 9118242"/>
              <a:gd name="connsiteY0" fmla="*/ 818882 h 818882"/>
              <a:gd name="connsiteX1" fmla="*/ 2150772 w 9118242"/>
              <a:gd name="connsiteY1" fmla="*/ 342363 h 818882"/>
              <a:gd name="connsiteX2" fmla="*/ 4636394 w 9118242"/>
              <a:gd name="connsiteY2" fmla="*/ 484031 h 818882"/>
              <a:gd name="connsiteX3" fmla="*/ 6387921 w 9118242"/>
              <a:gd name="connsiteY3" fmla="*/ 574183 h 818882"/>
              <a:gd name="connsiteX4" fmla="*/ 7920507 w 9118242"/>
              <a:gd name="connsiteY4" fmla="*/ 290848 h 818882"/>
              <a:gd name="connsiteX5" fmla="*/ 9118242 w 9118242"/>
              <a:gd name="connsiteY5" fmla="*/ 0 h 818882"/>
              <a:gd name="connsiteX0" fmla="*/ 0 w 9118242"/>
              <a:gd name="connsiteY0" fmla="*/ 818882 h 818882"/>
              <a:gd name="connsiteX1" fmla="*/ 2150772 w 9118242"/>
              <a:gd name="connsiteY1" fmla="*/ 342363 h 818882"/>
              <a:gd name="connsiteX2" fmla="*/ 4636394 w 9118242"/>
              <a:gd name="connsiteY2" fmla="*/ 484031 h 818882"/>
              <a:gd name="connsiteX3" fmla="*/ 6387921 w 9118242"/>
              <a:gd name="connsiteY3" fmla="*/ 574183 h 818882"/>
              <a:gd name="connsiteX4" fmla="*/ 7899042 w 9118242"/>
              <a:gd name="connsiteY4" fmla="*/ 381000 h 818882"/>
              <a:gd name="connsiteX5" fmla="*/ 9118242 w 9118242"/>
              <a:gd name="connsiteY5" fmla="*/ 0 h 8188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87921 w 9118242"/>
              <a:gd name="connsiteY3" fmla="*/ 497983 h 742682"/>
              <a:gd name="connsiteX4" fmla="*/ 7899042 w 9118242"/>
              <a:gd name="connsiteY4" fmla="*/ 304800 h 742682"/>
              <a:gd name="connsiteX5" fmla="*/ 9118242 w 9118242"/>
              <a:gd name="connsiteY5" fmla="*/ 0 h 7426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75042 w 9118242"/>
              <a:gd name="connsiteY3" fmla="*/ 533400 h 742682"/>
              <a:gd name="connsiteX4" fmla="*/ 7899042 w 9118242"/>
              <a:gd name="connsiteY4" fmla="*/ 304800 h 742682"/>
              <a:gd name="connsiteX5" fmla="*/ 9118242 w 9118242"/>
              <a:gd name="connsiteY5" fmla="*/ 0 h 742682"/>
              <a:gd name="connsiteX0" fmla="*/ 0 w 9118242"/>
              <a:gd name="connsiteY0" fmla="*/ 742682 h 742682"/>
              <a:gd name="connsiteX1" fmla="*/ 2150772 w 9118242"/>
              <a:gd name="connsiteY1" fmla="*/ 266163 h 742682"/>
              <a:gd name="connsiteX2" fmla="*/ 4636394 w 9118242"/>
              <a:gd name="connsiteY2" fmla="*/ 407831 h 742682"/>
              <a:gd name="connsiteX3" fmla="*/ 6375042 w 9118242"/>
              <a:gd name="connsiteY3" fmla="*/ 533400 h 742682"/>
              <a:gd name="connsiteX4" fmla="*/ 7899042 w 9118242"/>
              <a:gd name="connsiteY4" fmla="*/ 381000 h 742682"/>
              <a:gd name="connsiteX5" fmla="*/ 9118242 w 9118242"/>
              <a:gd name="connsiteY5" fmla="*/ 0 h 7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242" h="742682">
                <a:moveTo>
                  <a:pt x="0" y="742682"/>
                </a:moveTo>
                <a:cubicBezTo>
                  <a:pt x="689020" y="532326"/>
                  <a:pt x="1378040" y="321971"/>
                  <a:pt x="2150772" y="266163"/>
                </a:cubicBezTo>
                <a:cubicBezTo>
                  <a:pt x="2923504" y="210355"/>
                  <a:pt x="4636394" y="407831"/>
                  <a:pt x="4636394" y="407831"/>
                </a:cubicBezTo>
                <a:cubicBezTo>
                  <a:pt x="5342585" y="446468"/>
                  <a:pt x="5831267" y="537872"/>
                  <a:pt x="6375042" y="533400"/>
                </a:cubicBezTo>
                <a:cubicBezTo>
                  <a:pt x="6918817" y="528928"/>
                  <a:pt x="7441842" y="469900"/>
                  <a:pt x="7899042" y="381000"/>
                </a:cubicBezTo>
                <a:cubicBezTo>
                  <a:pt x="8356242" y="292100"/>
                  <a:pt x="8741535" y="148107"/>
                  <a:pt x="9118242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FBFA-CA77-4BDE-81F6-F3AC83B50DFC}" type="slidenum">
              <a:rPr lang="en-US" sz="1600"/>
              <a:pPr/>
              <a:t>14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74850" y="1295401"/>
            <a:ext cx="4454525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29" name="Picture 2" descr="038rev"/>
          <p:cNvPicPr>
            <a:picLocks noChangeAspect="1" noChangeArrowheads="1"/>
          </p:cNvPicPr>
          <p:nvPr/>
        </p:nvPicPr>
        <p:blipFill rotWithShape="1">
          <a:blip r:embed="rId2" cstate="print"/>
          <a:srcRect l="13720" t="7619" r="13991" b="30159"/>
          <a:stretch/>
        </p:blipFill>
        <p:spPr bwMode="auto">
          <a:xfrm>
            <a:off x="6019800" y="1280154"/>
            <a:ext cx="3657600" cy="398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38401" y="1744662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339A"/>
                </a:solidFill>
              </a:rPr>
              <a:t>HVAC s</a:t>
            </a:r>
            <a:r>
              <a:rPr lang="tr-TR" sz="1600" b="1" dirty="0">
                <a:solidFill>
                  <a:srgbClr val="00339A"/>
                </a:solidFill>
              </a:rPr>
              <a:t>i</a:t>
            </a:r>
            <a:r>
              <a:rPr lang="en-US" sz="1600" b="1" dirty="0">
                <a:solidFill>
                  <a:srgbClr val="00339A"/>
                </a:solidFill>
              </a:rPr>
              <a:t>stem </a:t>
            </a:r>
            <a:r>
              <a:rPr lang="tr-TR" sz="1600" b="1" dirty="0" smtClean="0">
                <a:solidFill>
                  <a:srgbClr val="00339A"/>
                </a:solidFill>
              </a:rPr>
              <a:t>basınçlı hava akımı </a:t>
            </a:r>
            <a:r>
              <a:rPr lang="tr-TR" sz="1600" b="1" dirty="0">
                <a:solidFill>
                  <a:srgbClr val="00339A"/>
                </a:solidFill>
              </a:rPr>
              <a:t>oksijen moleküllerini </a:t>
            </a:r>
            <a:r>
              <a:rPr lang="tr-TR" sz="1600" b="1" dirty="0" err="1" smtClean="0">
                <a:solidFill>
                  <a:srgbClr val="00339A"/>
                </a:solidFill>
              </a:rPr>
              <a:t>Plasma</a:t>
            </a:r>
            <a:r>
              <a:rPr lang="tr-TR" sz="1600" b="1" dirty="0" smtClean="0">
                <a:solidFill>
                  <a:srgbClr val="00339A"/>
                </a:solidFill>
              </a:rPr>
              <a:t> </a:t>
            </a:r>
            <a:r>
              <a:rPr lang="tr-TR" sz="1600" b="1" dirty="0" err="1" smtClean="0">
                <a:solidFill>
                  <a:srgbClr val="00339A"/>
                </a:solidFill>
              </a:rPr>
              <a:t>air</a:t>
            </a:r>
            <a:r>
              <a:rPr lang="en-US" sz="1600" b="1" dirty="0" smtClean="0">
                <a:solidFill>
                  <a:srgbClr val="00339A"/>
                </a:solidFill>
              </a:rPr>
              <a:t> </a:t>
            </a:r>
            <a:r>
              <a:rPr lang="tr-TR" sz="1600" b="1" dirty="0" err="1">
                <a:solidFill>
                  <a:srgbClr val="00339A"/>
                </a:solidFill>
              </a:rPr>
              <a:t>iyonizasyon</a:t>
            </a:r>
            <a:r>
              <a:rPr lang="tr-TR" sz="1600" b="1" dirty="0">
                <a:solidFill>
                  <a:srgbClr val="00339A"/>
                </a:solidFill>
              </a:rPr>
              <a:t> tüplerine doğru sürükler</a:t>
            </a:r>
            <a:endParaRPr lang="en-US" sz="1600" b="1" dirty="0">
              <a:solidFill>
                <a:srgbClr val="00339A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438401" y="3052763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 err="1">
                <a:solidFill>
                  <a:srgbClr val="00339A"/>
                </a:solidFill>
              </a:rPr>
              <a:t>İyonizasyon</a:t>
            </a:r>
            <a:r>
              <a:rPr lang="tr-TR" sz="1600" b="1" dirty="0">
                <a:solidFill>
                  <a:srgbClr val="00339A"/>
                </a:solidFill>
              </a:rPr>
              <a:t> tüpleri pozitif ve negatif oksijen iyonları üretir</a:t>
            </a:r>
            <a:endParaRPr lang="en-US" sz="1600" b="1" dirty="0">
              <a:solidFill>
                <a:srgbClr val="00339A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438401" y="4256087"/>
            <a:ext cx="3235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339A"/>
                </a:solidFill>
              </a:rPr>
              <a:t>Bipolar </a:t>
            </a:r>
            <a:r>
              <a:rPr lang="en-US" sz="1600" b="1" dirty="0" err="1">
                <a:solidFill>
                  <a:srgbClr val="00339A"/>
                </a:solidFill>
              </a:rPr>
              <a:t>i</a:t>
            </a:r>
            <a:r>
              <a:rPr lang="tr-TR" sz="1600" b="1" dirty="0">
                <a:solidFill>
                  <a:srgbClr val="00339A"/>
                </a:solidFill>
              </a:rPr>
              <a:t>y</a:t>
            </a:r>
            <a:r>
              <a:rPr lang="en-US" sz="1600" b="1" dirty="0">
                <a:solidFill>
                  <a:srgbClr val="00339A"/>
                </a:solidFill>
              </a:rPr>
              <a:t>on</a:t>
            </a:r>
            <a:r>
              <a:rPr lang="tr-TR" sz="1600" b="1" dirty="0" err="1">
                <a:solidFill>
                  <a:srgbClr val="00339A"/>
                </a:solidFill>
              </a:rPr>
              <a:t>lar</a:t>
            </a:r>
            <a:r>
              <a:rPr lang="tr-TR" sz="1600" b="1" dirty="0">
                <a:solidFill>
                  <a:srgbClr val="00339A"/>
                </a:solidFill>
              </a:rPr>
              <a:t> kanal sisteminden yığınlar halinde mekanlara sevk edilerek ortamdaki havadan yayılan kirleticilere saldırması sağlanır</a:t>
            </a:r>
            <a:endParaRPr lang="en-US" sz="1600" b="1" dirty="0">
              <a:solidFill>
                <a:srgbClr val="00339A"/>
              </a:solidFill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55626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5562600" y="472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599147">
            <a:off x="5058957" y="3153361"/>
            <a:ext cx="10668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541470" y="1981200"/>
            <a:ext cx="1316531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648256" y="4572000"/>
            <a:ext cx="1362238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000" i="1" dirty="0">
                <a:latin typeface="Albertus Medium"/>
              </a:rPr>
              <a:t/>
            </a:r>
            <a:br>
              <a:rPr lang="en-US" sz="4000" i="1" dirty="0">
                <a:latin typeface="Albertus Medium"/>
              </a:rPr>
            </a:br>
            <a:r>
              <a:rPr lang="tr-TR" sz="4000" i="1" dirty="0" err="1" smtClean="0">
                <a:latin typeface="Albertus Medium"/>
              </a:rPr>
              <a:t>Plasma</a:t>
            </a:r>
            <a:r>
              <a:rPr lang="tr-TR" sz="4000" i="1" dirty="0" smtClean="0">
                <a:latin typeface="Albertus Medium"/>
              </a:rPr>
              <a:t> </a:t>
            </a:r>
            <a:r>
              <a:rPr lang="tr-TR" sz="4000" i="1" dirty="0" err="1" smtClean="0">
                <a:latin typeface="Albertus Medium"/>
              </a:rPr>
              <a:t>Air</a:t>
            </a:r>
            <a:r>
              <a:rPr lang="en-US" sz="4000" i="1" dirty="0" smtClean="0">
                <a:latin typeface="Albertus Medium"/>
              </a:rPr>
              <a:t> </a:t>
            </a:r>
            <a:r>
              <a:rPr lang="en-US" sz="4000" i="1" dirty="0" err="1">
                <a:latin typeface="Albertus Medium"/>
              </a:rPr>
              <a:t>Te</a:t>
            </a:r>
            <a:r>
              <a:rPr lang="tr-TR" sz="4000" i="1" dirty="0">
                <a:latin typeface="Albertus Medium"/>
              </a:rPr>
              <a:t>k</a:t>
            </a:r>
            <a:r>
              <a:rPr lang="en-US" sz="4000" i="1" dirty="0">
                <a:latin typeface="Albertus Medium"/>
              </a:rPr>
              <a:t>nolo</a:t>
            </a:r>
            <a:r>
              <a:rPr lang="tr-TR" sz="4000" i="1" dirty="0" err="1">
                <a:latin typeface="Albertus Medium"/>
              </a:rPr>
              <a:t>jisi</a:t>
            </a:r>
            <a:r>
              <a:rPr lang="en-US" sz="4000" i="1" dirty="0">
                <a:latin typeface="Albertus Medium"/>
              </a:rPr>
              <a:t> </a:t>
            </a:r>
            <a:r>
              <a:rPr lang="tr-TR" sz="4000" i="1" dirty="0">
                <a:latin typeface="Albertus Medium"/>
              </a:rPr>
              <a:t>Nasıl Çalışır</a:t>
            </a:r>
            <a:endParaRPr lang="en-US" sz="4000" i="1" dirty="0">
              <a:latin typeface="Albertus Medium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FBFA-CA77-4BDE-81F6-F3AC83B50DFC}" type="slidenum">
              <a:rPr lang="en-US" sz="1600"/>
              <a:pPr/>
              <a:t>15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81201" y="1295400"/>
            <a:ext cx="4454525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1400" b="1" dirty="0">
              <a:solidFill>
                <a:srgbClr val="5F5F5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7808" y="2166999"/>
            <a:ext cx="4503993" cy="2819401"/>
            <a:chOff x="1533525" y="1752601"/>
            <a:chExt cx="6086475" cy="381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t="14245" b="2248"/>
            <a:stretch/>
          </p:blipFill>
          <p:spPr>
            <a:xfrm>
              <a:off x="1533525" y="1752601"/>
              <a:ext cx="6076950" cy="3810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29400" y="4706834"/>
              <a:ext cx="990600" cy="855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t="28306" r="77095" b="37484"/>
          <a:stretch/>
        </p:blipFill>
        <p:spPr>
          <a:xfrm rot="19522225">
            <a:off x="2244855" y="2018363"/>
            <a:ext cx="1027714" cy="1154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t="28306" r="73844" b="37484"/>
          <a:stretch/>
        </p:blipFill>
        <p:spPr>
          <a:xfrm rot="1386900">
            <a:off x="3258324" y="2503425"/>
            <a:ext cx="1173568" cy="1154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t="28306" r="73844" b="37484"/>
          <a:stretch/>
        </p:blipFill>
        <p:spPr>
          <a:xfrm rot="12797607">
            <a:off x="2155426" y="3266283"/>
            <a:ext cx="1173568" cy="1154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t="28306" r="73844" b="37484"/>
          <a:stretch/>
        </p:blipFill>
        <p:spPr>
          <a:xfrm rot="20480649">
            <a:off x="3245592" y="3793791"/>
            <a:ext cx="1173568" cy="115423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816919" y="2967084"/>
            <a:ext cx="1212151" cy="778948"/>
          </a:xfrm>
          <a:prstGeom prst="rightArrow">
            <a:avLst/>
          </a:prstGeom>
          <a:solidFill>
            <a:srgbClr val="FF0000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5193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rgbClr val="0040C0"/>
                </a:solidFill>
              </a:rPr>
              <a:t>İyonlar Gazları daha az sakıncalı moleküllere indirger</a:t>
            </a:r>
            <a:endParaRPr lang="en-US" b="1" i="1" dirty="0">
              <a:solidFill>
                <a:srgbClr val="004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1" y="1354560"/>
            <a:ext cx="523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06F69"/>
              </a:buClr>
              <a:buSzPct val="95000"/>
              <a:defRPr/>
            </a:pPr>
            <a:r>
              <a:rPr lang="tr-TR" sz="2800" dirty="0">
                <a:solidFill>
                  <a:srgbClr val="00339A"/>
                </a:solidFill>
              </a:rPr>
              <a:t>Kokulu gazların kontrolü</a:t>
            </a:r>
            <a:r>
              <a:rPr lang="en-US" sz="2800" dirty="0">
                <a:solidFill>
                  <a:srgbClr val="00339A"/>
                </a:solidFill>
              </a:rPr>
              <a:t>- Amon</a:t>
            </a:r>
            <a:r>
              <a:rPr lang="tr-TR" sz="2800" dirty="0">
                <a:solidFill>
                  <a:srgbClr val="00339A"/>
                </a:solidFill>
              </a:rPr>
              <a:t>y</a:t>
            </a:r>
            <a:r>
              <a:rPr lang="en-US" sz="2800" dirty="0">
                <a:solidFill>
                  <a:srgbClr val="00339A"/>
                </a:solidFill>
              </a:rPr>
              <a:t>a</a:t>
            </a:r>
            <a:r>
              <a:rPr lang="tr-TR" sz="2800" dirty="0">
                <a:solidFill>
                  <a:srgbClr val="00339A"/>
                </a:solidFill>
              </a:rPr>
              <a:t>k</a:t>
            </a:r>
            <a:endParaRPr lang="en-US" sz="2800" dirty="0">
              <a:solidFill>
                <a:srgbClr val="00339A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2055411" y="2954231"/>
            <a:ext cx="530186" cy="3787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3406449" y="1999323"/>
            <a:ext cx="530186" cy="378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2876263" y="4353861"/>
            <a:ext cx="530186" cy="3787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3887221" y="3512746"/>
            <a:ext cx="530186" cy="3787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4282101" y="2404293"/>
            <a:ext cx="530186" cy="3787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1823398" y="3927714"/>
            <a:ext cx="530186" cy="3787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2215932" y="4480412"/>
            <a:ext cx="530186" cy="3787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1752600" y="2404293"/>
            <a:ext cx="530186" cy="3787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/>
          <a:srcRect l="35418" t="71055" r="20836" b="234"/>
          <a:stretch/>
        </p:blipFill>
        <p:spPr>
          <a:xfrm>
            <a:off x="4282101" y="4205264"/>
            <a:ext cx="530186" cy="37870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629400" y="4117067"/>
            <a:ext cx="685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dirty="0">
                <a:solidFill>
                  <a:srgbClr val="003DB8"/>
                </a:solidFill>
                <a:latin typeface="+mj-lt"/>
              </a:rPr>
              <a:t>Oksijen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8915400" y="2971801"/>
            <a:ext cx="685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dirty="0">
                <a:solidFill>
                  <a:srgbClr val="003DB8"/>
                </a:solidFill>
                <a:latin typeface="+mj-lt"/>
              </a:rPr>
              <a:t>Nitrojen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8763000" y="4724401"/>
            <a:ext cx="685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b="1" dirty="0">
                <a:solidFill>
                  <a:srgbClr val="003DB8"/>
                </a:solidFill>
                <a:latin typeface="+mj-lt"/>
              </a:rPr>
              <a:t>Su buharı</a:t>
            </a:r>
          </a:p>
        </p:txBody>
      </p:sp>
    </p:spTree>
    <p:extLst>
      <p:ext uri="{BB962C8B-B14F-4D97-AF65-F5344CB8AC3E}">
        <p14:creationId xmlns:p14="http://schemas.microsoft.com/office/powerpoint/2010/main" val="106324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771"/>
          <p:cNvGrpSpPr/>
          <p:nvPr/>
        </p:nvGrpSpPr>
        <p:grpSpPr>
          <a:xfrm>
            <a:off x="0" y="152400"/>
            <a:ext cx="12001500" cy="6705600"/>
            <a:chOff x="0" y="0"/>
            <a:chExt cx="18288000" cy="7332725"/>
          </a:xfrm>
        </p:grpSpPr>
        <p:sp>
          <p:nvSpPr>
            <p:cNvPr id="5" name="Shape 723"/>
            <p:cNvSpPr/>
            <p:nvPr/>
          </p:nvSpPr>
          <p:spPr>
            <a:xfrm>
              <a:off x="2248662" y="0"/>
              <a:ext cx="0" cy="4894326"/>
            </a:xfrm>
            <a:custGeom>
              <a:avLst/>
              <a:gdLst/>
              <a:ahLst/>
              <a:cxnLst/>
              <a:rect l="0" t="0" r="0" b="0"/>
              <a:pathLst>
                <a:path h="4894326">
                  <a:moveTo>
                    <a:pt x="0" y="0"/>
                  </a:moveTo>
                  <a:lnTo>
                    <a:pt x="0" y="4894326"/>
                  </a:lnTo>
                </a:path>
              </a:pathLst>
            </a:custGeom>
            <a:ln w="28956" cap="sq">
              <a:bevel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Shape 22359"/>
            <p:cNvSpPr/>
            <p:nvPr/>
          </p:nvSpPr>
          <p:spPr>
            <a:xfrm>
              <a:off x="0" y="4914138"/>
              <a:ext cx="18288000" cy="114300"/>
            </a:xfrm>
            <a:custGeom>
              <a:avLst/>
              <a:gdLst/>
              <a:ahLst/>
              <a:cxnLst/>
              <a:rect l="0" t="0" r="0" b="0"/>
              <a:pathLst>
                <a:path w="18288000" h="114300">
                  <a:moveTo>
                    <a:pt x="0" y="0"/>
                  </a:moveTo>
                  <a:lnTo>
                    <a:pt x="18288000" y="0"/>
                  </a:lnTo>
                  <a:lnTo>
                    <a:pt x="18288000" y="114300"/>
                  </a:lnTo>
                  <a:lnTo>
                    <a:pt x="0" y="11430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9CA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pic>
          <p:nvPicPr>
            <p:cNvPr id="7" name="Picture 7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29961"/>
              <a:ext cx="18288000" cy="2302764"/>
            </a:xfrm>
            <a:prstGeom prst="rect">
              <a:avLst/>
            </a:prstGeom>
          </p:spPr>
        </p:pic>
        <p:sp>
          <p:nvSpPr>
            <p:cNvPr id="8" name="Rectangle 729"/>
            <p:cNvSpPr/>
            <p:nvPr/>
          </p:nvSpPr>
          <p:spPr>
            <a:xfrm>
              <a:off x="2463419" y="98806"/>
              <a:ext cx="3671958" cy="5512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3200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TEKNOLOJİ</a:t>
              </a:r>
              <a:endParaRPr lang="tr-T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0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905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+mn-lt"/>
              </a:rPr>
              <a:t>İç Mekanlarda </a:t>
            </a:r>
            <a:r>
              <a:rPr lang="tr-TR" sz="4000" b="1" dirty="0" err="1" smtClean="0">
                <a:latin typeface="+mn-lt"/>
              </a:rPr>
              <a:t>Bipolar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İyonizasyon</a:t>
            </a:r>
            <a:r>
              <a:rPr lang="tr-TR" sz="4000" b="1" dirty="0" smtClean="0">
                <a:latin typeface="+mn-lt"/>
              </a:rPr>
              <a:t> nasıl çalışır?</a:t>
            </a:r>
            <a:endParaRPr lang="tr-TR" sz="4000" b="1" dirty="0">
              <a:latin typeface="+mn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598567" y="1715772"/>
            <a:ext cx="3368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1.Fırça tip </a:t>
            </a:r>
            <a:r>
              <a:rPr lang="tr-TR" dirty="0" err="1" smtClean="0"/>
              <a:t>iyonizer</a:t>
            </a:r>
            <a:r>
              <a:rPr lang="tr-TR" dirty="0" smtClean="0"/>
              <a:t> enerjisi milyonlarca pozitif ve negatif şarjlı oksijen iyonu üretir. Bu iyonlar HVAC sistemi içerisindeki havayı arındırır.</a:t>
            </a:r>
          </a:p>
          <a:p>
            <a:r>
              <a:rPr lang="tr-TR" dirty="0" smtClean="0"/>
              <a:t>2.Kanaldan ortama yayılan iyonlar bakterileri, virüsleri ve kokuları nötr hale getirir.</a:t>
            </a:r>
          </a:p>
          <a:p>
            <a:r>
              <a:rPr lang="tr-TR" dirty="0" smtClean="0"/>
              <a:t>3.İyonlar havada asılı duman, toz ve polen gibi partikülleri </a:t>
            </a:r>
            <a:r>
              <a:rPr lang="tr-TR" dirty="0" err="1" smtClean="0"/>
              <a:t>şarjlayarak</a:t>
            </a:r>
            <a:r>
              <a:rPr lang="tr-TR" dirty="0" smtClean="0"/>
              <a:t> birbirlerine yapışmalarına neden olarak hava akımları vasıtasıyla filtre edilmelerine olanak sağlar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4" y="1879734"/>
            <a:ext cx="7276748" cy="3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686" y="4857582"/>
            <a:ext cx="2554704" cy="1639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000" dirty="0" smtClean="0"/>
              <a:t>Havada asılı partiküller iyonlar tarafından </a:t>
            </a:r>
            <a:r>
              <a:rPr lang="tr-TR" sz="2000" dirty="0" err="1" smtClean="0"/>
              <a:t>şarjlanarak</a:t>
            </a:r>
            <a:r>
              <a:rPr lang="tr-TR" sz="2000" dirty="0" smtClean="0"/>
              <a:t> birbirlerine yapışmaları sağlanır ve böylece filtrelerde yakalanır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211237"/>
            <a:ext cx="11353800" cy="1325563"/>
          </a:xfrm>
        </p:spPr>
        <p:txBody>
          <a:bodyPr/>
          <a:lstStyle/>
          <a:p>
            <a:pPr algn="ctr"/>
            <a:r>
              <a:rPr lang="tr-TR" b="1" dirty="0">
                <a:latin typeface="+mn-lt"/>
              </a:rPr>
              <a:t>İç Mekanlarda </a:t>
            </a:r>
            <a:r>
              <a:rPr lang="tr-TR" b="1" dirty="0" err="1">
                <a:latin typeface="+mn-lt"/>
              </a:rPr>
              <a:t>Bipolar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İyonizasyon</a:t>
            </a:r>
            <a:r>
              <a:rPr lang="tr-TR" b="1" dirty="0">
                <a:latin typeface="+mn-lt"/>
              </a:rPr>
              <a:t> nasıl çalışır?</a:t>
            </a:r>
            <a:endParaRPr lang="tr-TR" dirty="0"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12168" y="4857582"/>
            <a:ext cx="278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Üreme amaçlı bölünmelerde bakteri ve virüsler oksijen iyonları ile birleşir ve bu da kendi kendilerini tahrip etmeye neden olur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5895474" y="4857582"/>
            <a:ext cx="278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Kokulu gazlar ve </a:t>
            </a:r>
            <a:r>
              <a:rPr lang="tr-TR" sz="2000" dirty="0" err="1" smtClean="0"/>
              <a:t>aerosoller</a:t>
            </a:r>
            <a:r>
              <a:rPr lang="tr-TR" sz="2000" dirty="0" smtClean="0"/>
              <a:t> oksijen iyonlarıyla temas ettiklerinde okside olurlar ve nötr hale dönüşürler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8678780" y="4857581"/>
            <a:ext cx="2783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Oksijen iyonları </a:t>
            </a:r>
            <a:r>
              <a:rPr lang="tr-TR" sz="2000" dirty="0" err="1" smtClean="0"/>
              <a:t>VOC’larla</a:t>
            </a:r>
            <a:r>
              <a:rPr lang="tr-TR" sz="2000" dirty="0" smtClean="0"/>
              <a:t> </a:t>
            </a:r>
            <a:r>
              <a:rPr lang="tr-TR" sz="2000" dirty="0"/>
              <a:t>kimyasal </a:t>
            </a:r>
            <a:r>
              <a:rPr lang="tr-TR" sz="2000" dirty="0" smtClean="0"/>
              <a:t>bir reaksiyon oluşturarak moleküler </a:t>
            </a:r>
            <a:r>
              <a:rPr lang="tr-TR" sz="2000" dirty="0"/>
              <a:t>yapılarını </a:t>
            </a:r>
            <a:r>
              <a:rPr lang="tr-TR" sz="2000" dirty="0" smtClean="0"/>
              <a:t>çökertirler</a:t>
            </a:r>
            <a:endParaRPr lang="tr-TR" sz="2000" dirty="0"/>
          </a:p>
        </p:txBody>
      </p:sp>
      <p:pic>
        <p:nvPicPr>
          <p:cNvPr id="8" name="Picture 749"/>
          <p:cNvPicPr/>
          <p:nvPr/>
        </p:nvPicPr>
        <p:blipFill>
          <a:blip r:embed="rId2"/>
          <a:stretch>
            <a:fillRect/>
          </a:stretch>
        </p:blipFill>
        <p:spPr>
          <a:xfrm>
            <a:off x="453192" y="1690689"/>
            <a:ext cx="10856495" cy="28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Duman partiküllerinde </a:t>
            </a:r>
            <a:r>
              <a:rPr lang="tr-TR" sz="4000" b="1" dirty="0" err="1" smtClean="0"/>
              <a:t>Bipolar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İyonizasyonun</a:t>
            </a:r>
            <a:r>
              <a:rPr lang="tr-TR" sz="4000" b="1" dirty="0" smtClean="0"/>
              <a:t> çalışma şekli</a:t>
            </a:r>
            <a:endParaRPr lang="tr-TR" sz="4000" dirty="0"/>
          </a:p>
        </p:txBody>
      </p:sp>
      <p:pic>
        <p:nvPicPr>
          <p:cNvPr id="4" name="Picture 791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951" y="1491916"/>
            <a:ext cx="9270666" cy="515966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68951" y="5991367"/>
            <a:ext cx="9594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Teknolojisi güvenlidir ve meskenlerde ve işyerlerinde dumansız, temiz ve sağlıklı hava tedariki sağladığı kanıtlanmıştır.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06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0358" y="296886"/>
            <a:ext cx="9444789" cy="1325563"/>
          </a:xfrm>
        </p:spPr>
        <p:txBody>
          <a:bodyPr/>
          <a:lstStyle/>
          <a:p>
            <a:r>
              <a:rPr lang="tr-TR" b="1" dirty="0" smtClean="0">
                <a:latin typeface="+mn-lt"/>
              </a:rPr>
              <a:t>İç mekan Hava Arındırmanın Önemi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3979460" cy="322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İnsanlar gününün 90</a:t>
            </a:r>
            <a:r>
              <a:rPr lang="tr-TR" dirty="0"/>
              <a:t>% </a:t>
            </a:r>
            <a:r>
              <a:rPr lang="tr-TR" dirty="0" smtClean="0"/>
              <a:t>iç </a:t>
            </a:r>
            <a:r>
              <a:rPr lang="tr-TR" dirty="0"/>
              <a:t>mekanlarda yaklaşık </a:t>
            </a:r>
            <a:r>
              <a:rPr lang="tr-TR" dirty="0" smtClean="0"/>
              <a:t>1000 litre hava tüketerek geçirir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İç mekanlardaki hava dış mekanlardaki havaya kıyasla 10 kat daha kirlidir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8" name="Picture 23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7018" y="5314542"/>
            <a:ext cx="1381760" cy="40513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24" y="1397570"/>
            <a:ext cx="433448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242293"/>
            <a:ext cx="12192000" cy="1325563"/>
          </a:xfrm>
        </p:spPr>
        <p:txBody>
          <a:bodyPr/>
          <a:lstStyle/>
          <a:p>
            <a:r>
              <a:rPr lang="tr-TR" b="1" dirty="0" smtClean="0">
                <a:latin typeface="+mn-lt"/>
              </a:rPr>
              <a:t>Küf gelişiminde </a:t>
            </a:r>
            <a:r>
              <a:rPr lang="tr-TR" b="1" dirty="0" err="1">
                <a:latin typeface="+mn-lt"/>
              </a:rPr>
              <a:t>Bipolar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İyonizasyonun</a:t>
            </a:r>
            <a:r>
              <a:rPr lang="tr-TR" b="1" dirty="0">
                <a:latin typeface="+mn-lt"/>
              </a:rPr>
              <a:t> çalışma şekli</a:t>
            </a:r>
            <a:endParaRPr lang="tr-TR" dirty="0">
              <a:latin typeface="+mn-lt"/>
            </a:endParaRPr>
          </a:p>
        </p:txBody>
      </p:sp>
      <p:pic>
        <p:nvPicPr>
          <p:cNvPr id="4" name="Picture 802"/>
          <p:cNvPicPr/>
          <p:nvPr/>
        </p:nvPicPr>
        <p:blipFill>
          <a:blip r:embed="rId2"/>
          <a:stretch>
            <a:fillRect/>
          </a:stretch>
        </p:blipFill>
        <p:spPr>
          <a:xfrm>
            <a:off x="445166" y="1389246"/>
            <a:ext cx="11261559" cy="525218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12273" y="1485968"/>
            <a:ext cx="552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Plasma</a:t>
            </a:r>
            <a:r>
              <a:rPr lang="tr-TR" b="1" dirty="0" smtClean="0"/>
              <a:t> </a:t>
            </a:r>
            <a:r>
              <a:rPr lang="tr-TR" b="1" dirty="0" err="1" smtClean="0"/>
              <a:t>air</a:t>
            </a:r>
            <a:r>
              <a:rPr lang="tr-TR" b="1" dirty="0" smtClean="0"/>
              <a:t> ortamlı/ortamsız küf gelişimi</a:t>
            </a:r>
            <a:endParaRPr lang="tr-TR" b="1" dirty="0"/>
          </a:p>
        </p:txBody>
      </p:sp>
      <p:sp>
        <p:nvSpPr>
          <p:cNvPr id="7" name="Oval 6"/>
          <p:cNvSpPr/>
          <p:nvPr/>
        </p:nvSpPr>
        <p:spPr>
          <a:xfrm>
            <a:off x="1569493" y="3248167"/>
            <a:ext cx="2074459" cy="14193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733325" y="3356603"/>
            <a:ext cx="1746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HVAC cihazı ile 6 </a:t>
            </a:r>
            <a:r>
              <a:rPr lang="tr-TR" dirty="0"/>
              <a:t>gün sonra küf gelişimsiz ortam</a:t>
            </a:r>
          </a:p>
          <a:p>
            <a:pPr algn="ctr"/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00501" y="6346209"/>
            <a:ext cx="10986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                              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ir</a:t>
            </a:r>
            <a:r>
              <a:rPr lang="tr-TR" dirty="0" smtClean="0"/>
              <a:t> 600 ortamlı            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ir</a:t>
            </a:r>
            <a:r>
              <a:rPr lang="tr-TR" dirty="0" smtClean="0"/>
              <a:t> ortamsız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2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300"/>
          <p:cNvGrpSpPr/>
          <p:nvPr/>
        </p:nvGrpSpPr>
        <p:grpSpPr>
          <a:xfrm>
            <a:off x="240631" y="385010"/>
            <a:ext cx="11766884" cy="6208295"/>
            <a:chOff x="0" y="0"/>
            <a:chExt cx="18288000" cy="7332725"/>
          </a:xfrm>
        </p:grpSpPr>
        <p:sp>
          <p:nvSpPr>
            <p:cNvPr id="5" name="Shape 809"/>
            <p:cNvSpPr/>
            <p:nvPr/>
          </p:nvSpPr>
          <p:spPr>
            <a:xfrm>
              <a:off x="2248662" y="0"/>
              <a:ext cx="0" cy="4894326"/>
            </a:xfrm>
            <a:custGeom>
              <a:avLst/>
              <a:gdLst/>
              <a:ahLst/>
              <a:cxnLst/>
              <a:rect l="0" t="0" r="0" b="0"/>
              <a:pathLst>
                <a:path h="4894326">
                  <a:moveTo>
                    <a:pt x="0" y="0"/>
                  </a:moveTo>
                  <a:lnTo>
                    <a:pt x="0" y="4894326"/>
                  </a:lnTo>
                </a:path>
              </a:pathLst>
            </a:custGeom>
            <a:ln w="28956" cap="sq">
              <a:bevel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Shape 22393"/>
            <p:cNvSpPr/>
            <p:nvPr/>
          </p:nvSpPr>
          <p:spPr>
            <a:xfrm>
              <a:off x="0" y="4914138"/>
              <a:ext cx="18288000" cy="114300"/>
            </a:xfrm>
            <a:custGeom>
              <a:avLst/>
              <a:gdLst/>
              <a:ahLst/>
              <a:cxnLst/>
              <a:rect l="0" t="0" r="0" b="0"/>
              <a:pathLst>
                <a:path w="18288000" h="114300">
                  <a:moveTo>
                    <a:pt x="0" y="0"/>
                  </a:moveTo>
                  <a:lnTo>
                    <a:pt x="18288000" y="0"/>
                  </a:lnTo>
                  <a:lnTo>
                    <a:pt x="18288000" y="114300"/>
                  </a:lnTo>
                  <a:lnTo>
                    <a:pt x="0" y="11430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9CA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pic>
          <p:nvPicPr>
            <p:cNvPr id="7" name="Picture 8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29961"/>
              <a:ext cx="18288000" cy="2302764"/>
            </a:xfrm>
            <a:prstGeom prst="rect">
              <a:avLst/>
            </a:prstGeom>
          </p:spPr>
        </p:pic>
        <p:sp>
          <p:nvSpPr>
            <p:cNvPr id="8" name="Rectangle 815"/>
            <p:cNvSpPr/>
            <p:nvPr/>
          </p:nvSpPr>
          <p:spPr>
            <a:xfrm>
              <a:off x="2463420" y="98806"/>
              <a:ext cx="3504756" cy="5512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3200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ARAŞTIRMA</a:t>
              </a:r>
              <a:endParaRPr lang="tr-T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4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4875" y="21672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Bağımsız Test Sonuçları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49783"/>
              </p:ext>
            </p:extLst>
          </p:nvPr>
        </p:nvGraphicFramePr>
        <p:xfrm>
          <a:off x="33351" y="1405721"/>
          <a:ext cx="12158649" cy="53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05"/>
                <a:gridCol w="1171767"/>
                <a:gridCol w="3666423"/>
                <a:gridCol w="1514902"/>
                <a:gridCol w="1064525"/>
                <a:gridCol w="3179927"/>
              </a:tblGrid>
              <a:tr h="667375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Tip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Plasma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Air</a:t>
                      </a:r>
                      <a:r>
                        <a:rPr lang="tr-TR" dirty="0" smtClean="0"/>
                        <a:t> sonuçları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Test ortağı</a:t>
                      </a:r>
                      <a:endParaRPr lang="tr-TR" dirty="0"/>
                    </a:p>
                  </a:txBody>
                  <a:tcPr/>
                </a:tc>
              </a:tr>
              <a:tr h="724728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VOC’ar</a:t>
                      </a:r>
                      <a:endParaRPr lang="tr-T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Total </a:t>
                      </a:r>
                      <a:r>
                        <a:rPr lang="tr-TR" sz="1400" dirty="0" err="1" smtClean="0"/>
                        <a:t>VOC’ar</a:t>
                      </a:r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Formaldehid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98.6 %</a:t>
                      </a:r>
                    </a:p>
                    <a:p>
                      <a:r>
                        <a:rPr lang="tr-TR" sz="1400" dirty="0" smtClean="0"/>
                        <a:t>95.3 %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 saat</a:t>
                      </a:r>
                    </a:p>
                    <a:p>
                      <a:r>
                        <a:rPr lang="tr-TR" sz="1400" dirty="0" smtClean="0"/>
                        <a:t>1</a:t>
                      </a:r>
                      <a:r>
                        <a:rPr lang="tr-TR" sz="1400" baseline="0" dirty="0" smtClean="0"/>
                        <a:t> saat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LAWN </a:t>
                      </a:r>
                      <a:r>
                        <a:rPr lang="tr-TR" sz="1400" dirty="0" err="1" smtClean="0"/>
                        <a:t>Environmental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Protection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LAWN </a:t>
                      </a:r>
                      <a:r>
                        <a:rPr lang="tr-TR" sz="1400" dirty="0" err="1" smtClean="0"/>
                        <a:t>Environmental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Protection</a:t>
                      </a:r>
                      <a:endParaRPr lang="tr-TR" sz="1400" dirty="0" smtClean="0"/>
                    </a:p>
                    <a:p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Partikül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Duman</a:t>
                      </a:r>
                    </a:p>
                    <a:p>
                      <a:r>
                        <a:rPr lang="tr-TR" sz="1400" dirty="0" smtClean="0"/>
                        <a:t>Toz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96.3 %</a:t>
                      </a:r>
                    </a:p>
                    <a:p>
                      <a:r>
                        <a:rPr lang="tr-TR" sz="1400" dirty="0" smtClean="0"/>
                        <a:t>85.8 %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 saat</a:t>
                      </a:r>
                    </a:p>
                    <a:p>
                      <a:r>
                        <a:rPr lang="tr-TR" sz="1400" dirty="0" smtClean="0"/>
                        <a:t>15 </a:t>
                      </a:r>
                      <a:r>
                        <a:rPr lang="tr-TR" sz="1400" dirty="0" err="1" smtClean="0"/>
                        <a:t>dak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Environmental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Protection</a:t>
                      </a:r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Intertek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Bakteri ve Virüsler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Staphylococcus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aureus</a:t>
                      </a:r>
                      <a:r>
                        <a:rPr lang="tr-TR" sz="1400" dirty="0" smtClean="0"/>
                        <a:t> (MRSA)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Staphylococcus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epidermitis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Psedomonas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aeruginosa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Escherichia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coli</a:t>
                      </a:r>
                      <a:endParaRPr lang="tr-TR" sz="1400" baseline="0" dirty="0" smtClean="0"/>
                    </a:p>
                    <a:p>
                      <a:endParaRPr lang="tr-TR" sz="1400" baseline="0" dirty="0" smtClean="0"/>
                    </a:p>
                    <a:p>
                      <a:r>
                        <a:rPr lang="tr-TR" sz="1400" baseline="0" dirty="0" err="1" smtClean="0"/>
                        <a:t>Bacillus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subtilis</a:t>
                      </a:r>
                      <a:r>
                        <a:rPr lang="tr-TR" sz="1400" baseline="0" dirty="0" smtClean="0"/>
                        <a:t> var. </a:t>
                      </a:r>
                      <a:r>
                        <a:rPr lang="tr-TR" sz="1400" baseline="0" dirty="0" err="1" smtClean="0"/>
                        <a:t>niger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InfluenzaA</a:t>
                      </a:r>
                      <a:r>
                        <a:rPr lang="tr-TR" sz="1400" dirty="0" smtClean="0"/>
                        <a:t> (H1N1)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91.5 %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99.96 %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99.99 %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99.43 % 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89.3 %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86.6 %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3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1 saat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Istanbul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Faculty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Medicine,Department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Microbiology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and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clinical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Microbiology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err="1" smtClean="0"/>
                        <a:t>Aerosol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Research</a:t>
                      </a:r>
                      <a:r>
                        <a:rPr lang="tr-TR" sz="1400" baseline="0" dirty="0" smtClean="0"/>
                        <a:t> &amp; </a:t>
                      </a:r>
                      <a:r>
                        <a:rPr lang="tr-TR" sz="1400" baseline="0" dirty="0" err="1" smtClean="0"/>
                        <a:t>Engineering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Laboratories</a:t>
                      </a:r>
                      <a:endParaRPr lang="tr-TR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Istanbul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Faculty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Medicine,Department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Microbiology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and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clinical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Microbiology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Istanbul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Faculty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Medicine,Department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Microbiology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and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clinical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Microbiology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Istanbul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Faculty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Medicine,Department</a:t>
                      </a:r>
                      <a:r>
                        <a:rPr lang="tr-TR" sz="1400" dirty="0" smtClean="0"/>
                        <a:t> of </a:t>
                      </a:r>
                      <a:r>
                        <a:rPr lang="tr-TR" sz="1400" dirty="0" err="1" smtClean="0"/>
                        <a:t>Microbiology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and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clinical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Microbiology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Kitasato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Research</a:t>
                      </a:r>
                      <a:r>
                        <a:rPr lang="tr-TR" sz="1400" dirty="0" smtClean="0"/>
                        <a:t> Center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for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dirty="0" err="1" smtClean="0"/>
                        <a:t>Environmental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Science</a:t>
                      </a:r>
                      <a:endParaRPr lang="tr-T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Küf ve Sporlar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Aspergillus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niger</a:t>
                      </a:r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Candida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albicans</a:t>
                      </a:r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Aspergillus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Fumigatus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97.14 %</a:t>
                      </a:r>
                    </a:p>
                    <a:p>
                      <a:r>
                        <a:rPr lang="tr-TR" sz="1400" dirty="0" smtClean="0"/>
                        <a:t>97.69 %</a:t>
                      </a:r>
                    </a:p>
                    <a:p>
                      <a:r>
                        <a:rPr lang="tr-TR" sz="1400" dirty="0" smtClean="0"/>
                        <a:t>91.1 %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2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2 saat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dak</a:t>
                      </a:r>
                      <a:endParaRPr lang="tr-T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EMSL </a:t>
                      </a:r>
                      <a:r>
                        <a:rPr lang="tr-TR" sz="1400" dirty="0" err="1" smtClean="0"/>
                        <a:t>Analytical</a:t>
                      </a:r>
                      <a:endParaRPr lang="tr-T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EMSL </a:t>
                      </a:r>
                      <a:r>
                        <a:rPr lang="tr-TR" sz="1400" dirty="0" err="1" smtClean="0"/>
                        <a:t>Analytical</a:t>
                      </a:r>
                      <a:endParaRPr lang="tr-TR" sz="1400" dirty="0" smtClean="0"/>
                    </a:p>
                    <a:p>
                      <a:r>
                        <a:rPr lang="tr-TR" sz="1400" dirty="0" err="1" smtClean="0"/>
                        <a:t>Intertek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6" y="2188283"/>
            <a:ext cx="672093" cy="4560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8" y="2805696"/>
            <a:ext cx="672441" cy="4981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" y="4184297"/>
            <a:ext cx="572551" cy="44614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4" y="6091800"/>
            <a:ext cx="578300" cy="4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Havada Asılı Partiküller üzerindeki etkileri</a:t>
            </a:r>
            <a:endParaRPr lang="tr-TR" dirty="0"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6" y="1499616"/>
            <a:ext cx="11200602" cy="51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3458" y="6207634"/>
            <a:ext cx="4985084" cy="532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Tabii Çürüme 67.1</a:t>
            </a:r>
            <a:r>
              <a:rPr lang="tr-TR" b="1" dirty="0"/>
              <a:t>%         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/>
              <a:t>Air</a:t>
            </a:r>
            <a:r>
              <a:rPr lang="tr-TR" b="1" dirty="0"/>
              <a:t> 91.1%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255941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Havada Asılı Partiküller üzerindeki etkileri</a:t>
            </a:r>
            <a:endParaRPr lang="tr-TR" dirty="0"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25" y="1581504"/>
            <a:ext cx="8592749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+mn-lt"/>
              </a:rPr>
              <a:t>Uçucu Organik Bileşikler üzerindeki etkileri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TVOC üzerindeki etkiler                           Formaldehit üzerindeki etkiler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HCHO Yok etme etkinliği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203158" y="6124355"/>
            <a:ext cx="94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1 saatteki yok etme oranı: </a:t>
            </a:r>
            <a:r>
              <a:rPr lang="tr-TR" dirty="0"/>
              <a:t>98.6</a:t>
            </a:r>
            <a:r>
              <a:rPr lang="tr-TR" dirty="0" smtClean="0"/>
              <a:t>%                                              1 </a:t>
            </a:r>
            <a:r>
              <a:rPr lang="tr-TR" dirty="0"/>
              <a:t>saatteki yok etme oranı : 95.3</a:t>
            </a:r>
            <a:r>
              <a:rPr lang="tr-TR" dirty="0" smtClean="0"/>
              <a:t>%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0804"/>
            <a:ext cx="10058400" cy="33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2916" y="0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  <a:cs typeface="Arial" panose="020B0604020202020204" pitchFamily="34" charset="0"/>
              </a:rPr>
              <a:t>Sigara Duman </a:t>
            </a:r>
            <a:r>
              <a:rPr lang="tr-TR" b="1" dirty="0" err="1" smtClean="0">
                <a:latin typeface="+mn-lt"/>
                <a:cs typeface="Arial" panose="020B0604020202020204" pitchFamily="34" charset="0"/>
              </a:rPr>
              <a:t>VOC’ları</a:t>
            </a:r>
            <a:r>
              <a:rPr lang="tr-TR" b="1" dirty="0" smtClean="0">
                <a:latin typeface="+mn-lt"/>
                <a:cs typeface="Arial" panose="020B0604020202020204" pitchFamily="34" charset="0"/>
              </a:rPr>
              <a:t> üzerindeki etkileri</a:t>
            </a:r>
            <a:endParaRPr lang="tr-TR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35" y="1325563"/>
            <a:ext cx="718285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10429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latin typeface="+mn-lt"/>
                <a:cs typeface="Arial" panose="020B0604020202020204" pitchFamily="34" charset="0"/>
              </a:rPr>
              <a:t>Sigara Duman </a:t>
            </a:r>
            <a:r>
              <a:rPr lang="tr-TR" b="1" dirty="0" err="1" smtClean="0">
                <a:latin typeface="+mn-lt"/>
                <a:cs typeface="Arial" panose="020B0604020202020204" pitchFamily="34" charset="0"/>
              </a:rPr>
              <a:t>VOC’ları</a:t>
            </a:r>
            <a:r>
              <a:rPr lang="tr-TR" b="1" dirty="0" smtClean="0">
                <a:latin typeface="+mn-lt"/>
                <a:cs typeface="Arial" panose="020B0604020202020204" pitchFamily="34" charset="0"/>
              </a:rPr>
              <a:t> üzerindeki etkileri</a:t>
            </a:r>
            <a:endParaRPr lang="tr-TR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84086"/>
              </p:ext>
            </p:extLst>
          </p:nvPr>
        </p:nvGraphicFramePr>
        <p:xfrm>
          <a:off x="311591" y="1606721"/>
          <a:ext cx="1162340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926"/>
                <a:gridCol w="1452926"/>
                <a:gridCol w="1586568"/>
                <a:gridCol w="1319284"/>
                <a:gridCol w="1452926"/>
                <a:gridCol w="1452926"/>
                <a:gridCol w="1452926"/>
                <a:gridCol w="1452926"/>
              </a:tblGrid>
              <a:tr h="636415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PARAMETRELER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Benzo</a:t>
                      </a:r>
                      <a:r>
                        <a:rPr lang="tr-TR" dirty="0" smtClean="0"/>
                        <a:t>(a) piren</a:t>
                      </a:r>
                      <a:endParaRPr lang="tr-T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Benz(a) </a:t>
                      </a:r>
                      <a:r>
                        <a:rPr lang="tr-TR" dirty="0" err="1" smtClean="0"/>
                        <a:t>antrasen</a:t>
                      </a:r>
                      <a:endParaRPr lang="tr-TR" baseline="30000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Dibenz</a:t>
                      </a:r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a,h</a:t>
                      </a:r>
                      <a:r>
                        <a:rPr lang="tr-TR" dirty="0" smtClean="0"/>
                        <a:t>) </a:t>
                      </a:r>
                      <a:r>
                        <a:rPr lang="tr-TR" dirty="0" err="1" smtClean="0"/>
                        <a:t>antrasen</a:t>
                      </a:r>
                      <a:endParaRPr lang="tr-TR" baseline="30000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Oda Isısı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Nispi Nem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Lokasyon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Ölçüm günü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Sigara Dumanı başlama süresi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ng</a:t>
                      </a:r>
                      <a:r>
                        <a:rPr lang="tr-TR" dirty="0" smtClean="0"/>
                        <a:t>/m</a:t>
                      </a:r>
                      <a:r>
                        <a:rPr lang="tr-TR" baseline="30000" dirty="0" smtClean="0"/>
                        <a:t>3</a:t>
                      </a:r>
                      <a:endParaRPr lang="tr-T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ng</a:t>
                      </a:r>
                      <a:r>
                        <a:rPr lang="tr-TR" dirty="0" smtClean="0"/>
                        <a:t>/m</a:t>
                      </a:r>
                      <a:r>
                        <a:rPr lang="tr-TR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ng</a:t>
                      </a:r>
                      <a:r>
                        <a:rPr lang="tr-TR" dirty="0" smtClean="0"/>
                        <a:t>/m</a:t>
                      </a:r>
                      <a:r>
                        <a:rPr lang="tr-TR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RH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Oda 2535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Plasma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Air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 </a:t>
                      </a:r>
                      <a:r>
                        <a:rPr lang="tr-TR" dirty="0" err="1" smtClean="0"/>
                        <a:t>Aus</a:t>
                      </a:r>
                      <a:r>
                        <a:rPr lang="tr-TR" dirty="0" smtClean="0"/>
                        <a:t> 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0 dakika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23.2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Oda 2535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Plasma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Air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29 Aus 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 dakika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23.2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Oda 2535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Plasma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Air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 </a:t>
                      </a:r>
                      <a:r>
                        <a:rPr lang="tr-TR" dirty="0" err="1" smtClean="0"/>
                        <a:t>Aus</a:t>
                      </a:r>
                      <a:r>
                        <a:rPr lang="tr-TR" dirty="0" smtClean="0"/>
                        <a:t> 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 dakika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˂1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23.2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Güvenlik ve Uygunluk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415462" cy="266051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OSHA tarafından onaylanan </a:t>
            </a:r>
            <a:r>
              <a:rPr lang="tr-TR" dirty="0" err="1"/>
              <a:t>Underwriters</a:t>
            </a:r>
            <a:r>
              <a:rPr lang="tr-TR" dirty="0"/>
              <a:t> </a:t>
            </a:r>
            <a:r>
              <a:rPr lang="tr-TR" dirty="0" err="1"/>
              <a:t>Laboratories</a:t>
            </a:r>
            <a:r>
              <a:rPr lang="tr-TR" dirty="0"/>
              <a:t> (UL) veya </a:t>
            </a:r>
            <a:r>
              <a:rPr lang="tr-TR" dirty="0" err="1" smtClean="0"/>
              <a:t>Intertek</a:t>
            </a:r>
            <a:r>
              <a:rPr lang="tr-TR" dirty="0" smtClean="0"/>
              <a:t> - Ulusal Tanımlı </a:t>
            </a:r>
            <a:r>
              <a:rPr lang="tr-TR" dirty="0"/>
              <a:t>Test Laboratuvarları (NRTL) tarafından Listelenmiştir / Sertifikalıdır.</a:t>
            </a:r>
          </a:p>
          <a:p>
            <a:r>
              <a:rPr lang="tr-TR" dirty="0"/>
              <a:t>Elektrik Güvenliği için UL </a:t>
            </a:r>
            <a:r>
              <a:rPr lang="tr-TR" dirty="0" smtClean="0"/>
              <a:t>867 </a:t>
            </a:r>
            <a:r>
              <a:rPr lang="tr-TR" dirty="0"/>
              <a:t>ve Hava Kullanma Uygulaması Güvenliği için UL </a:t>
            </a:r>
            <a:r>
              <a:rPr lang="tr-TR" dirty="0" smtClean="0"/>
              <a:t>1995 kapsamında test </a:t>
            </a:r>
            <a:r>
              <a:rPr lang="tr-TR" dirty="0"/>
              <a:t>edilmiş ve onaylanmıştır.</a:t>
            </a:r>
          </a:p>
          <a:p>
            <a:r>
              <a:rPr lang="tr-TR" dirty="0"/>
              <a:t>Ürün güvenliği ve bütünlüğünü sağlamak için üretim tesisleri UL / </a:t>
            </a:r>
            <a:r>
              <a:rPr lang="tr-TR" dirty="0" err="1"/>
              <a:t>Intertek</a:t>
            </a:r>
            <a:r>
              <a:rPr lang="tr-TR" dirty="0"/>
              <a:t> tarafından üç ayda bir </a:t>
            </a:r>
            <a:r>
              <a:rPr lang="tr-TR" dirty="0" smtClean="0"/>
              <a:t>denetlenmektedir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4" name="Picture 252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4621078"/>
            <a:ext cx="1642745" cy="163957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743199" y="4621078"/>
            <a:ext cx="6769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EPA Kaydı</a:t>
            </a:r>
            <a:endParaRPr lang="tr-TR" sz="2800" b="1" dirty="0"/>
          </a:p>
          <a:p>
            <a:r>
              <a:rPr lang="tr-TR" sz="2800" dirty="0" smtClean="0"/>
              <a:t>Firma </a:t>
            </a:r>
            <a:r>
              <a:rPr lang="tr-TR" sz="2800" dirty="0"/>
              <a:t>No. 91478</a:t>
            </a:r>
          </a:p>
          <a:p>
            <a:r>
              <a:rPr lang="tr-TR" sz="2800" dirty="0" smtClean="0"/>
              <a:t>Kuruluş </a:t>
            </a:r>
            <a:r>
              <a:rPr lang="tr-TR" sz="2800" dirty="0"/>
              <a:t>No. 91478-NC-1</a:t>
            </a:r>
          </a:p>
          <a:p>
            <a:r>
              <a:rPr lang="tr-TR" sz="2800" dirty="0"/>
              <a:t>2017 Ekim ayında başarıyla denetlendi</a:t>
            </a:r>
          </a:p>
        </p:txBody>
      </p:sp>
      <p:sp>
        <p:nvSpPr>
          <p:cNvPr id="18" name="Shape 22406"/>
          <p:cNvSpPr/>
          <p:nvPr/>
        </p:nvSpPr>
        <p:spPr>
          <a:xfrm>
            <a:off x="6340161" y="3235794"/>
            <a:ext cx="3937236" cy="2412465"/>
          </a:xfrm>
          <a:custGeom>
            <a:avLst/>
            <a:gdLst/>
            <a:ahLst/>
            <a:cxnLst/>
            <a:rect l="0" t="0" r="0" b="0"/>
            <a:pathLst>
              <a:path w="9075420" h="4927089">
                <a:moveTo>
                  <a:pt x="0" y="0"/>
                </a:moveTo>
                <a:lnTo>
                  <a:pt x="9075420" y="0"/>
                </a:lnTo>
                <a:lnTo>
                  <a:pt x="9075420" y="4927089"/>
                </a:lnTo>
                <a:lnTo>
                  <a:pt x="0" y="4927089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FF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66" y="2447093"/>
            <a:ext cx="377984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0966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İç mekan Hava Kirleticileri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061346" cy="3169456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838200" y="1476529"/>
            <a:ext cx="4730087" cy="510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2400" dirty="0" smtClean="0"/>
              <a:t>Bakteriler</a:t>
            </a:r>
          </a:p>
          <a:p>
            <a:pPr fontAlgn="base"/>
            <a:r>
              <a:rPr lang="tr-TR" sz="2400" dirty="0" smtClean="0"/>
              <a:t>Virüsler</a:t>
            </a:r>
          </a:p>
          <a:p>
            <a:pPr fontAlgn="base"/>
            <a:r>
              <a:rPr lang="tr-TR" sz="2400" dirty="0" smtClean="0"/>
              <a:t>Küfler, Sporlar </a:t>
            </a:r>
          </a:p>
          <a:p>
            <a:pPr fontAlgn="base"/>
            <a:r>
              <a:rPr lang="tr-TR" sz="2400" dirty="0" smtClean="0"/>
              <a:t>Uçucu Organik Bileşikler (</a:t>
            </a:r>
            <a:r>
              <a:rPr lang="tr-TR" sz="2400" dirty="0" err="1" smtClean="0"/>
              <a:t>VOCs</a:t>
            </a:r>
            <a:r>
              <a:rPr lang="tr-TR" sz="2400" dirty="0"/>
              <a:t>) </a:t>
            </a:r>
            <a:r>
              <a:rPr lang="tr-TR" sz="2400" dirty="0" smtClean="0"/>
              <a:t>formaldehit ve benzen gibi</a:t>
            </a:r>
          </a:p>
          <a:p>
            <a:pPr fontAlgn="base"/>
            <a:r>
              <a:rPr lang="tr-TR" sz="2400" dirty="0" smtClean="0"/>
              <a:t>Toz, Polen ve hayvan tüyleri</a:t>
            </a:r>
          </a:p>
          <a:p>
            <a:pPr fontAlgn="base"/>
            <a:r>
              <a:rPr lang="tr-TR" sz="2400" dirty="0" smtClean="0"/>
              <a:t>Gaz halindeki kimyasallar</a:t>
            </a:r>
          </a:p>
          <a:p>
            <a:r>
              <a:rPr lang="tr-TR" sz="2400" dirty="0" smtClean="0"/>
              <a:t>2.5 mikrondan </a:t>
            </a:r>
            <a:r>
              <a:rPr lang="tr-TR" sz="2400" dirty="0"/>
              <a:t>(PM2.5</a:t>
            </a:r>
            <a:r>
              <a:rPr lang="tr-TR" sz="2400" dirty="0" smtClean="0"/>
              <a:t>) küçük partikül maddeler</a:t>
            </a:r>
          </a:p>
          <a:p>
            <a:pPr fontAlgn="base"/>
            <a:r>
              <a:rPr lang="tr-TR" sz="2400" dirty="0" smtClean="0"/>
              <a:t>Kokular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39" y="1476529"/>
            <a:ext cx="5039428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6225"/>
            <a:ext cx="10515600" cy="1325563"/>
          </a:xfrm>
        </p:spPr>
        <p:txBody>
          <a:bodyPr/>
          <a:lstStyle/>
          <a:p>
            <a:pPr algn="ctr"/>
            <a:r>
              <a:rPr lang="tr-TR" dirty="0" err="1" smtClean="0">
                <a:latin typeface="+mn-lt"/>
              </a:rPr>
              <a:t>Kontaminasyon</a:t>
            </a:r>
            <a:r>
              <a:rPr lang="tr-TR" dirty="0" smtClean="0">
                <a:latin typeface="+mn-lt"/>
              </a:rPr>
              <a:t> Kaynakları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599" y="1397144"/>
            <a:ext cx="4757271" cy="524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1600" b="1" dirty="0" smtClean="0"/>
              <a:t>Sigara </a:t>
            </a:r>
            <a:r>
              <a:rPr lang="tr-TR" sz="1600" b="1" dirty="0"/>
              <a:t>/ </a:t>
            </a:r>
            <a:r>
              <a:rPr lang="tr-TR" sz="1600" b="1" dirty="0" smtClean="0"/>
              <a:t>Yanıcı ürünler</a:t>
            </a:r>
            <a:endParaRPr lang="tr-TR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600" b="1" dirty="0" smtClean="0"/>
              <a:t>  (ahşap </a:t>
            </a:r>
            <a:r>
              <a:rPr lang="tr-TR" sz="1600" b="1" dirty="0"/>
              <a:t>&amp; </a:t>
            </a:r>
            <a:r>
              <a:rPr lang="tr-TR" sz="1600" b="1" dirty="0" smtClean="0"/>
              <a:t>gazlı ocaklar, şömineler)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 smtClean="0"/>
              <a:t>İnşaat malzemeleri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İnsan atıkları / </a:t>
            </a:r>
            <a:r>
              <a:rPr lang="tr-TR" sz="1600" b="1" dirty="0" smtClean="0"/>
              <a:t>hastalıkları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Hayvanlar: Tavukçuluk / Domuzlar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Et </a:t>
            </a:r>
            <a:r>
              <a:rPr lang="tr-TR" sz="1600" b="1" dirty="0" smtClean="0"/>
              <a:t>Üretimi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Yiyecek Depolama / Üretim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Yemek pişirme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Havalandırma eksikliği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Temizlik kimyasalları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Kişisel Bakım ürünleri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Boya, halı, mobilya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Polen, Mantar Sporları, Küf</a:t>
            </a:r>
          </a:p>
          <a:p>
            <a:pPr fontAlgn="base">
              <a:lnSpc>
                <a:spcPct val="100000"/>
              </a:lnSpc>
            </a:pPr>
            <a:r>
              <a:rPr lang="tr-TR" sz="1600" b="1" dirty="0"/>
              <a:t>Evcil hayvanlar / Evcil hayvan </a:t>
            </a:r>
            <a:r>
              <a:rPr lang="tr-TR" sz="1600" b="1" dirty="0" smtClean="0"/>
              <a:t>döküntüleri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97144"/>
            <a:ext cx="5148748" cy="51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99764" y="146761"/>
            <a:ext cx="5112224" cy="1325563"/>
          </a:xfrm>
        </p:spPr>
        <p:txBody>
          <a:bodyPr/>
          <a:lstStyle/>
          <a:p>
            <a:r>
              <a:rPr lang="tr-TR" b="1" dirty="0"/>
              <a:t>Sağlık tehlikeleri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34794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Havada asılı bulunan kirleticiler ve patojenler boğazlara, gözlere, akciğerlere ve kan akışına </a:t>
            </a:r>
            <a:r>
              <a:rPr lang="tr-TR" dirty="0" smtClean="0"/>
              <a:t>sirayet ederek </a:t>
            </a:r>
            <a:r>
              <a:rPr lang="tr-TR" dirty="0"/>
              <a:t>sağlığı olumsuz yönde etkileyebilir.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Kötü iç hava kalitesi alerjilere ve astıma yol açabilir ve </a:t>
            </a:r>
            <a:r>
              <a:rPr lang="tr-TR" dirty="0" smtClean="0"/>
              <a:t>bilinci </a:t>
            </a:r>
            <a:r>
              <a:rPr lang="tr-TR" dirty="0"/>
              <a:t>ve performansı etkileyebilir.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42" y="1472324"/>
            <a:ext cx="441069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831"/>
          <p:cNvGrpSpPr/>
          <p:nvPr/>
        </p:nvGrpSpPr>
        <p:grpSpPr>
          <a:xfrm>
            <a:off x="136478" y="832513"/>
            <a:ext cx="11955438" cy="6262659"/>
            <a:chOff x="0" y="0"/>
            <a:chExt cx="18288000" cy="7332725"/>
          </a:xfrm>
        </p:grpSpPr>
        <p:sp>
          <p:nvSpPr>
            <p:cNvPr id="5" name="Shape 349"/>
            <p:cNvSpPr/>
            <p:nvPr/>
          </p:nvSpPr>
          <p:spPr>
            <a:xfrm>
              <a:off x="2248662" y="0"/>
              <a:ext cx="0" cy="4894326"/>
            </a:xfrm>
            <a:custGeom>
              <a:avLst/>
              <a:gdLst/>
              <a:ahLst/>
              <a:cxnLst/>
              <a:rect l="0" t="0" r="0" b="0"/>
              <a:pathLst>
                <a:path h="4894326">
                  <a:moveTo>
                    <a:pt x="0" y="0"/>
                  </a:moveTo>
                  <a:lnTo>
                    <a:pt x="0" y="4894326"/>
                  </a:lnTo>
                </a:path>
              </a:pathLst>
            </a:custGeom>
            <a:ln w="28956" cap="sq">
              <a:bevel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Shape 22209"/>
            <p:cNvSpPr/>
            <p:nvPr/>
          </p:nvSpPr>
          <p:spPr>
            <a:xfrm>
              <a:off x="0" y="4914138"/>
              <a:ext cx="18288000" cy="114300"/>
            </a:xfrm>
            <a:custGeom>
              <a:avLst/>
              <a:gdLst/>
              <a:ahLst/>
              <a:cxnLst/>
              <a:rect l="0" t="0" r="0" b="0"/>
              <a:pathLst>
                <a:path w="18288000" h="114300">
                  <a:moveTo>
                    <a:pt x="0" y="0"/>
                  </a:moveTo>
                  <a:lnTo>
                    <a:pt x="18288000" y="0"/>
                  </a:lnTo>
                  <a:lnTo>
                    <a:pt x="18288000" y="114300"/>
                  </a:lnTo>
                  <a:lnTo>
                    <a:pt x="0" y="11430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69CA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tr-TR"/>
            </a:p>
          </p:txBody>
        </p:sp>
        <p:pic>
          <p:nvPicPr>
            <p:cNvPr id="7" name="Picture 35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29961"/>
              <a:ext cx="18288000" cy="2302764"/>
            </a:xfrm>
            <a:prstGeom prst="rect">
              <a:avLst/>
            </a:prstGeom>
          </p:spPr>
        </p:pic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0" y="745942"/>
            <a:ext cx="8114286" cy="4266667"/>
          </a:xfrm>
          <a:prstGeom prst="rect">
            <a:avLst/>
          </a:prstGeom>
        </p:spPr>
      </p:pic>
      <p:sp>
        <p:nvSpPr>
          <p:cNvPr id="10" name="Rectangle 355"/>
          <p:cNvSpPr/>
          <p:nvPr/>
        </p:nvSpPr>
        <p:spPr>
          <a:xfrm>
            <a:off x="1746892" y="916900"/>
            <a:ext cx="4768208" cy="4707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BİPOLAR </a:t>
            </a:r>
            <a:r>
              <a:rPr lang="tr-TR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İY</a:t>
            </a:r>
            <a:r>
              <a:rPr lang="tr-TR" sz="3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ONİZASYON</a:t>
            </a:r>
            <a:endParaRPr lang="tr-T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325563"/>
          </a:xfrm>
        </p:spPr>
        <p:txBody>
          <a:bodyPr/>
          <a:lstStyle/>
          <a:p>
            <a:r>
              <a:rPr lang="tr-TR" b="1" dirty="0" err="1"/>
              <a:t>Bipolar</a:t>
            </a:r>
            <a:r>
              <a:rPr lang="tr-TR" b="1" dirty="0"/>
              <a:t> </a:t>
            </a:r>
            <a:r>
              <a:rPr lang="tr-TR" b="1" dirty="0" err="1" smtClean="0"/>
              <a:t>İyonizasyon</a:t>
            </a:r>
            <a:r>
              <a:rPr lang="tr-TR" b="1" dirty="0"/>
              <a:t>: </a:t>
            </a:r>
            <a:r>
              <a:rPr lang="tr-TR" b="1" dirty="0" smtClean="0"/>
              <a:t>Tabii Temizleme Kiti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4534" y="1805435"/>
            <a:ext cx="4857466" cy="4351338"/>
          </a:xfrm>
        </p:spPr>
        <p:txBody>
          <a:bodyPr>
            <a:normAutofit/>
          </a:bodyPr>
          <a:lstStyle/>
          <a:p>
            <a:pPr lvl="0" algn="just" fontAlgn="base"/>
            <a:r>
              <a:rPr lang="tr-TR" sz="1800" dirty="0"/>
              <a:t>İyonlar, elektrik yükü içeren ve doğada çeşitli boyutlarda bulunan moleküller veya atomlardır</a:t>
            </a:r>
            <a:r>
              <a:rPr lang="tr-TR" sz="1800" dirty="0" smtClean="0"/>
              <a:t>.</a:t>
            </a:r>
          </a:p>
          <a:p>
            <a:pPr lvl="0" algn="just" fontAlgn="base"/>
            <a:r>
              <a:rPr lang="tr-TR" sz="1800" dirty="0" smtClean="0"/>
              <a:t>Bozulmamış </a:t>
            </a:r>
            <a:r>
              <a:rPr lang="tr-TR" sz="1800" dirty="0"/>
              <a:t>doğal </a:t>
            </a:r>
            <a:r>
              <a:rPr lang="tr-TR" sz="1800" dirty="0" smtClean="0"/>
              <a:t>ortamlarda, küçük </a:t>
            </a:r>
            <a:r>
              <a:rPr lang="tr-TR" sz="1800" dirty="0"/>
              <a:t>iyon yoğunluğu </a:t>
            </a:r>
            <a:r>
              <a:rPr lang="tr-TR" sz="1800" dirty="0" smtClean="0"/>
              <a:t> santimetreküp </a:t>
            </a:r>
            <a:r>
              <a:rPr lang="tr-TR" sz="1800" dirty="0"/>
              <a:t>(</a:t>
            </a:r>
            <a:r>
              <a:rPr lang="tr-TR" sz="1800" dirty="0" smtClean="0"/>
              <a:t>iyon/cm</a:t>
            </a:r>
            <a:r>
              <a:rPr lang="tr-TR" sz="1800" baseline="30000" dirty="0" smtClean="0"/>
              <a:t>3</a:t>
            </a:r>
            <a:r>
              <a:rPr lang="tr-TR" sz="1800" dirty="0"/>
              <a:t>) </a:t>
            </a:r>
            <a:r>
              <a:rPr lang="tr-TR" sz="1800" dirty="0" smtClean="0"/>
              <a:t>başına, </a:t>
            </a:r>
            <a:r>
              <a:rPr lang="tr-TR" sz="1800" dirty="0" smtClean="0"/>
              <a:t>1.000 </a:t>
            </a:r>
            <a:r>
              <a:rPr lang="tr-TR" sz="1800" dirty="0"/>
              <a:t>ila </a:t>
            </a:r>
            <a:r>
              <a:rPr lang="tr-TR" sz="1800" dirty="0" smtClean="0"/>
              <a:t>1.500 </a:t>
            </a:r>
            <a:r>
              <a:rPr lang="tr-TR" sz="1800" dirty="0" smtClean="0"/>
              <a:t>arasında negatif </a:t>
            </a:r>
            <a:r>
              <a:rPr lang="tr-TR" sz="1800" dirty="0"/>
              <a:t>iyon ve </a:t>
            </a:r>
            <a:r>
              <a:rPr lang="tr-TR" sz="1800" dirty="0" smtClean="0"/>
              <a:t>800</a:t>
            </a:r>
            <a:r>
              <a:rPr lang="tr-TR" sz="1800" dirty="0" smtClean="0"/>
              <a:t> </a:t>
            </a:r>
            <a:r>
              <a:rPr lang="tr-TR" sz="1800" dirty="0"/>
              <a:t>ila </a:t>
            </a:r>
            <a:r>
              <a:rPr lang="tr-TR" sz="1800" dirty="0" smtClean="0"/>
              <a:t>1.200 </a:t>
            </a:r>
            <a:r>
              <a:rPr lang="tr-TR" sz="1800" dirty="0" smtClean="0"/>
              <a:t>arasında pozitif </a:t>
            </a:r>
            <a:r>
              <a:rPr lang="tr-TR" sz="1800" dirty="0"/>
              <a:t>iyon </a:t>
            </a:r>
            <a:r>
              <a:rPr lang="tr-TR" sz="1800" dirty="0" smtClean="0"/>
              <a:t>olarak değişebilir</a:t>
            </a:r>
            <a:r>
              <a:rPr lang="tr-TR" sz="1800" dirty="0"/>
              <a:t>.</a:t>
            </a:r>
            <a:endParaRPr lang="tr-TR" sz="1800" dirty="0" smtClean="0"/>
          </a:p>
          <a:p>
            <a:pPr lvl="0" algn="just" fontAlgn="base"/>
            <a:r>
              <a:rPr lang="tr-TR" sz="1800" dirty="0"/>
              <a:t>Deniz seviyesinde iyon yoğunluğu tipik olarak yaklaşık </a:t>
            </a:r>
            <a:r>
              <a:rPr lang="tr-TR" sz="1800" dirty="0" smtClean="0"/>
              <a:t>8-10.000 </a:t>
            </a:r>
            <a:r>
              <a:rPr lang="tr-TR" sz="1800" dirty="0"/>
              <a:t>negatif ve </a:t>
            </a:r>
            <a:r>
              <a:rPr lang="tr-TR" sz="1800" dirty="0" smtClean="0"/>
              <a:t>6-8.0</a:t>
            </a:r>
            <a:r>
              <a:rPr lang="tr-TR" sz="1800" dirty="0" smtClean="0"/>
              <a:t>00 </a:t>
            </a:r>
            <a:r>
              <a:rPr lang="tr-TR" sz="1800" dirty="0"/>
              <a:t>pozitif </a:t>
            </a:r>
            <a:r>
              <a:rPr lang="tr-TR" sz="1800" dirty="0" smtClean="0"/>
              <a:t>iyon/ cm</a:t>
            </a:r>
            <a:r>
              <a:rPr lang="tr-TR" sz="1800" baseline="30000" dirty="0" smtClean="0"/>
              <a:t>3</a:t>
            </a:r>
            <a:r>
              <a:rPr lang="tr-TR" sz="1800" dirty="0"/>
              <a:t> </a:t>
            </a:r>
            <a:r>
              <a:rPr lang="tr-TR" sz="1800" dirty="0" smtClean="0"/>
              <a:t>'tür.</a:t>
            </a:r>
          </a:p>
          <a:p>
            <a:pPr lvl="0" algn="just" fontAlgn="base"/>
            <a:r>
              <a:rPr lang="tr-TR" sz="1800" dirty="0" smtClean="0"/>
              <a:t>Şehirlerde </a:t>
            </a:r>
            <a:r>
              <a:rPr lang="tr-TR" sz="1800" dirty="0"/>
              <a:t>ve binaların içindeki iyon </a:t>
            </a:r>
            <a:r>
              <a:rPr lang="tr-TR" sz="1800" dirty="0" smtClean="0"/>
              <a:t>seviyeleri % </a:t>
            </a:r>
            <a:r>
              <a:rPr lang="tr-TR" sz="1800" dirty="0"/>
              <a:t>80 </a:t>
            </a:r>
            <a:r>
              <a:rPr lang="tr-TR" sz="1800" dirty="0" smtClean="0"/>
              <a:t>ila % </a:t>
            </a:r>
            <a:r>
              <a:rPr lang="tr-TR" sz="1800" dirty="0"/>
              <a:t>95 oranında düşmekte ve küçük alanlarda zorlukla saptanabilmektedir</a:t>
            </a:r>
            <a:r>
              <a:rPr lang="tr-TR" sz="1800" dirty="0" smtClean="0"/>
              <a:t>.</a:t>
            </a:r>
          </a:p>
          <a:p>
            <a:pPr lvl="0" algn="just" fontAlgn="base"/>
            <a:r>
              <a:rPr lang="tr-TR" sz="1800" dirty="0"/>
              <a:t>İyon yoğunluğu azaldıkça hava kalitesi de </a:t>
            </a:r>
            <a:r>
              <a:rPr lang="tr-TR" sz="1800" dirty="0" smtClean="0"/>
              <a:t>düşer. </a:t>
            </a:r>
            <a:r>
              <a:rPr lang="tr-TR" sz="1800" dirty="0"/>
              <a:t>Pozitif ve negatif yüklü küçük oksijen iyonlarının </a:t>
            </a:r>
            <a:r>
              <a:rPr lang="tr-TR" sz="1800" dirty="0" smtClean="0"/>
              <a:t>miktarı arttırarak</a:t>
            </a:r>
            <a:r>
              <a:rPr lang="tr-TR" sz="1800" dirty="0"/>
              <a:t>, hava kalitesi </a:t>
            </a:r>
            <a:r>
              <a:rPr lang="tr-TR" sz="1800" dirty="0" smtClean="0"/>
              <a:t>arttırılır. </a:t>
            </a: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4" y="1805435"/>
            <a:ext cx="7112700" cy="41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Aktive Oksijen İyonlarının Yararları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0" y="1581506"/>
            <a:ext cx="5576248" cy="435133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Parçacıkların birbirine yapışmasına neden olur. Daha ağır parçacıklar yüzeylere düşer veya sistem filtresi tarafından yakalanır.</a:t>
            </a:r>
          </a:p>
          <a:p>
            <a:r>
              <a:rPr lang="tr-TR" dirty="0"/>
              <a:t>Hücrenin bölünmüş bölgesine nüfuz ederek küf, virüs ve bakteri üremesini engeller.</a:t>
            </a:r>
          </a:p>
          <a:p>
            <a:r>
              <a:rPr lang="tr-TR" dirty="0"/>
              <a:t>Kokulu gazları okside eder</a:t>
            </a:r>
          </a:p>
          <a:p>
            <a:r>
              <a:rPr lang="tr-TR" dirty="0" err="1"/>
              <a:t>VOC'leri</a:t>
            </a:r>
            <a:r>
              <a:rPr lang="tr-TR" dirty="0"/>
              <a:t> ve kimyasalları CO</a:t>
            </a:r>
            <a:r>
              <a:rPr lang="tr-TR" baseline="-25000" dirty="0"/>
              <a:t>2</a:t>
            </a:r>
            <a:r>
              <a:rPr lang="tr-TR" dirty="0"/>
              <a:t> ve H</a:t>
            </a:r>
            <a:r>
              <a:rPr lang="tr-TR" baseline="-25000" dirty="0"/>
              <a:t>2</a:t>
            </a:r>
            <a:r>
              <a:rPr lang="tr-TR" dirty="0"/>
              <a:t>O'ya </a:t>
            </a:r>
            <a:r>
              <a:rPr lang="tr-TR" dirty="0" smtClean="0"/>
              <a:t>indirger.</a:t>
            </a:r>
            <a:endParaRPr lang="tr-TR" dirty="0"/>
          </a:p>
          <a:p>
            <a:r>
              <a:rPr lang="tr-TR" dirty="0"/>
              <a:t>Statik elektriği dengeler.</a:t>
            </a:r>
          </a:p>
          <a:p>
            <a:r>
              <a:rPr lang="tr-TR" dirty="0"/>
              <a:t>Hasta </a:t>
            </a:r>
            <a:r>
              <a:rPr lang="tr-TR" dirty="0" smtClean="0"/>
              <a:t>Bina </a:t>
            </a:r>
            <a:r>
              <a:rPr lang="tr-TR" dirty="0"/>
              <a:t>Sendromu semptomlarını nötralize eder.</a:t>
            </a:r>
          </a:p>
          <a:p>
            <a:r>
              <a:rPr lang="tr-TR"/>
              <a:t>Kokuyu </a:t>
            </a:r>
            <a:r>
              <a:rPr lang="tr-TR" smtClean="0"/>
              <a:t>Giderir.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426"/>
          <p:cNvPicPr/>
          <p:nvPr/>
        </p:nvPicPr>
        <p:blipFill>
          <a:blip r:embed="rId2"/>
          <a:stretch>
            <a:fillRect/>
          </a:stretch>
        </p:blipFill>
        <p:spPr>
          <a:xfrm>
            <a:off x="353842" y="1783952"/>
            <a:ext cx="5742158" cy="3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 smtClean="0"/>
              <a:t>Yüksek İyon muhtevasının pozitif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42830" y="1625522"/>
            <a:ext cx="3610970" cy="23818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VARGILAR</a:t>
            </a:r>
          </a:p>
          <a:p>
            <a:pPr fontAlgn="base"/>
            <a:r>
              <a:rPr lang="tr-TR" sz="2000" dirty="0" smtClean="0"/>
              <a:t>Havada bulunan parçacıkların % </a:t>
            </a:r>
            <a:r>
              <a:rPr lang="tr-TR" sz="2000" dirty="0"/>
              <a:t>99,5'i tipik bir filtreden geçer.</a:t>
            </a:r>
          </a:p>
          <a:p>
            <a:pPr fontAlgn="base"/>
            <a:r>
              <a:rPr lang="tr-TR" sz="2000" dirty="0"/>
              <a:t>Plazma </a:t>
            </a:r>
            <a:r>
              <a:rPr lang="tr-TR" sz="2000" dirty="0" smtClean="0"/>
              <a:t>Havayı iyonlaştırarak daha </a:t>
            </a:r>
            <a:r>
              <a:rPr lang="tr-TR" sz="2000" dirty="0"/>
              <a:t>küçük </a:t>
            </a:r>
            <a:r>
              <a:rPr lang="tr-TR" sz="2000" dirty="0" smtClean="0"/>
              <a:t>partikülleri </a:t>
            </a:r>
            <a:r>
              <a:rPr lang="tr-TR" sz="2000" dirty="0"/>
              <a:t>daha büyük </a:t>
            </a:r>
            <a:r>
              <a:rPr lang="tr-TR" sz="2000" dirty="0" smtClean="0"/>
              <a:t>partiküller haline toplulaştırarak filtrelerin yakalama etkinliğini arttırır. </a:t>
            </a:r>
          </a:p>
          <a:p>
            <a:pPr fontAlgn="base"/>
            <a:endParaRPr lang="tr-TR" dirty="0"/>
          </a:p>
          <a:p>
            <a:pPr fontAlgn="base"/>
            <a:endParaRPr lang="tr-TR" dirty="0"/>
          </a:p>
          <a:p>
            <a:pPr fontAlgn="base"/>
            <a:endParaRPr lang="tr-TR" dirty="0"/>
          </a:p>
          <a:p>
            <a:pPr fontAlgn="base"/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5" y="1631558"/>
            <a:ext cx="7268589" cy="32294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36" y="3886201"/>
            <a:ext cx="4275723" cy="30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1239</Words>
  <Application>Microsoft Office PowerPoint</Application>
  <PresentationFormat>Geniş ekran</PresentationFormat>
  <Paragraphs>274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Albertus Medium</vt:lpstr>
      <vt:lpstr>Arial</vt:lpstr>
      <vt:lpstr>Calibri</vt:lpstr>
      <vt:lpstr>Calibri Light</vt:lpstr>
      <vt:lpstr>Wingdings 2</vt:lpstr>
      <vt:lpstr>Office Teması</vt:lpstr>
      <vt:lpstr>PowerPoint Sunusu</vt:lpstr>
      <vt:lpstr>İç mekan Hava Arındırmanın Önemi</vt:lpstr>
      <vt:lpstr>İç mekan Hava Kirleticileri</vt:lpstr>
      <vt:lpstr>Kontaminasyon Kaynakları</vt:lpstr>
      <vt:lpstr>Sağlık tehlikeleri</vt:lpstr>
      <vt:lpstr>PowerPoint Sunusu</vt:lpstr>
      <vt:lpstr>Bipolar İyonizasyon: Tabii Temizleme Kiti</vt:lpstr>
      <vt:lpstr>Aktive Oksijen İyonlarının Yararları</vt:lpstr>
      <vt:lpstr>Yüksek İyon muhtevasının pozitif etkileri</vt:lpstr>
      <vt:lpstr>Yüksek İyon muhtevasının pozitif etkileri</vt:lpstr>
      <vt:lpstr>Ultra İnce Partiküller</vt:lpstr>
      <vt:lpstr> PlasmaAir Teknolojisi Nasıl Çalışır</vt:lpstr>
      <vt:lpstr>PowerPoint Sunusu</vt:lpstr>
      <vt:lpstr> Plasma Air Teknolojisi Nasıl Çalışır</vt:lpstr>
      <vt:lpstr> Plasma Air Teknolojisi Nasıl Çalışır</vt:lpstr>
      <vt:lpstr>PowerPoint Sunusu</vt:lpstr>
      <vt:lpstr>İç Mekanlarda Bipolar İyonizasyon nasıl çalışır?</vt:lpstr>
      <vt:lpstr>İç Mekanlarda Bipolar İyonizasyon nasıl çalışır?</vt:lpstr>
      <vt:lpstr>Duman partiküllerinde Bipolar İyonizasyonun çalışma şekli</vt:lpstr>
      <vt:lpstr>Küf gelişiminde Bipolar İyonizasyonun çalışma şekli</vt:lpstr>
      <vt:lpstr>PowerPoint Sunusu</vt:lpstr>
      <vt:lpstr>Bağımsız Test Sonuçları</vt:lpstr>
      <vt:lpstr>Havada Asılı Partiküller üzerindeki etkileri</vt:lpstr>
      <vt:lpstr>Havada Asılı Partiküller üzerindeki etkileri</vt:lpstr>
      <vt:lpstr>Uçucu Organik Bileşikler üzerindeki etkileri</vt:lpstr>
      <vt:lpstr>Sigara Duman VOC’ları üzerindeki etkileri</vt:lpstr>
      <vt:lpstr>PowerPoint Sunusu</vt:lpstr>
      <vt:lpstr>Güvenlik ve Uygunluk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Bülent Ustaoğlu</dc:creator>
  <cp:lastModifiedBy>Bülent Ustaoğlu</cp:lastModifiedBy>
  <cp:revision>90</cp:revision>
  <cp:lastPrinted>2020-12-02T10:35:17Z</cp:lastPrinted>
  <dcterms:created xsi:type="dcterms:W3CDTF">2019-12-17T08:29:47Z</dcterms:created>
  <dcterms:modified xsi:type="dcterms:W3CDTF">2021-09-30T11:20:56Z</dcterms:modified>
</cp:coreProperties>
</file>